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5"/>
  </p:notesMasterIdLst>
  <p:handoutMasterIdLst>
    <p:handoutMasterId r:id="rId26"/>
  </p:handoutMasterIdLst>
  <p:sldIdLst>
    <p:sldId id="1595" r:id="rId7"/>
    <p:sldId id="2076136817" r:id="rId8"/>
    <p:sldId id="2076136835" r:id="rId9"/>
    <p:sldId id="1758" r:id="rId10"/>
    <p:sldId id="2284" r:id="rId11"/>
    <p:sldId id="296" r:id="rId12"/>
    <p:sldId id="2283" r:id="rId13"/>
    <p:sldId id="1819" r:id="rId14"/>
    <p:sldId id="2285" r:id="rId15"/>
    <p:sldId id="1943" r:id="rId16"/>
    <p:sldId id="1935" r:id="rId17"/>
    <p:sldId id="2286" r:id="rId18"/>
    <p:sldId id="2287" r:id="rId19"/>
    <p:sldId id="2288" r:id="rId20"/>
    <p:sldId id="1948" r:id="rId21"/>
    <p:sldId id="1949" r:id="rId22"/>
    <p:sldId id="2289" r:id="rId23"/>
    <p:sldId id="2076136830" r:id="rId2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1758"/>
            <p14:sldId id="2284"/>
            <p14:sldId id="296"/>
            <p14:sldId id="2283"/>
            <p14:sldId id="1819"/>
            <p14:sldId id="2285"/>
            <p14:sldId id="1943"/>
            <p14:sldId id="1935"/>
            <p14:sldId id="2286"/>
            <p14:sldId id="2287"/>
            <p14:sldId id="2288"/>
            <p14:sldId id="1948"/>
            <p14:sldId id="1949"/>
            <p14:sldId id="2289"/>
            <p14:sldId id="20761368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1/12/2021 12:29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1/12/2021 12:29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1/12/2021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an animated slide. Please show it in presentation mode]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3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897BE-268E-43C5-8F9D-8782E3A0AFD5}" type="slidenum">
              <a:rPr lang="en-US" smtClean="0"/>
              <a:t>5</a:t>
            </a:fld>
            <a:endParaRPr lang="en-US"/>
          </a:p>
        </p:txBody>
      </p:sp>
    </p:spTree>
    <p:extLst>
      <p:ext uri="{BB962C8B-B14F-4D97-AF65-F5344CB8AC3E}">
        <p14:creationId xmlns:p14="http://schemas.microsoft.com/office/powerpoint/2010/main" val="3765939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897BE-268E-43C5-8F9D-8782E3A0AFD5}" type="slidenum">
              <a:rPr lang="en-US" smtClean="0"/>
              <a:t>6</a:t>
            </a:fld>
            <a:endParaRPr lang="en-US"/>
          </a:p>
        </p:txBody>
      </p:sp>
    </p:spTree>
    <p:extLst>
      <p:ext uri="{BB962C8B-B14F-4D97-AF65-F5344CB8AC3E}">
        <p14:creationId xmlns:p14="http://schemas.microsoft.com/office/powerpoint/2010/main" val="9440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1/12/2021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86617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3828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636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1/12/2021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43478087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3707766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103424211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8503467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4807319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7720255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3" name="Rectangle 2"/>
          <p:cNvSpPr/>
          <p:nvPr userDrawn="1"/>
        </p:nvSpPr>
        <p:spPr>
          <a:xfrm>
            <a:off x="0" y="6528223"/>
            <a:ext cx="12433982" cy="466302"/>
          </a:xfrm>
          <a:prstGeom prst="rect">
            <a:avLst/>
          </a:prstGeom>
          <a:solidFill>
            <a:srgbClr val="022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11431" t="9973" b="9206"/>
          <a:stretch/>
        </p:blipFill>
        <p:spPr>
          <a:xfrm>
            <a:off x="0" y="-19429"/>
            <a:ext cx="12436475" cy="6391304"/>
          </a:xfrm>
          <a:prstGeom prst="rect">
            <a:avLst/>
          </a:prstGeom>
        </p:spPr>
      </p:pic>
      <p:sp>
        <p:nvSpPr>
          <p:cNvPr id="15" name="Rectangle 14"/>
          <p:cNvSpPr/>
          <p:nvPr userDrawn="1"/>
        </p:nvSpPr>
        <p:spPr>
          <a:xfrm>
            <a:off x="-2493" y="0"/>
            <a:ext cx="12436475" cy="6554449"/>
          </a:xfrm>
          <a:prstGeom prst="rect">
            <a:avLst/>
          </a:prstGeom>
          <a:gradFill rotWithShape="1">
            <a:gsLst>
              <a:gs pos="0">
                <a:srgbClr val="02246B">
                  <a:alpha val="69000"/>
                </a:srgbClr>
              </a:gs>
              <a:gs pos="100000">
                <a:srgbClr val="025498"/>
              </a:gs>
            </a:gsLst>
            <a:lin ang="5400000" scaled="1"/>
          </a:gradFill>
          <a:ln w="9525" cap="flat" cmpd="sng" algn="ctr">
            <a:noFill/>
            <a:prstDash val="solid"/>
          </a:ln>
          <a:effectLst/>
        </p:spPr>
        <p:txBody>
          <a:bodyPr rtlCol="0" anchor="ctr"/>
          <a:lstStyle/>
          <a:p>
            <a:pPr algn="ctr">
              <a:defRPr/>
            </a:pPr>
            <a:endParaRPr lang="en-US" sz="1836" kern="0">
              <a:solidFill>
                <a:prstClr val="white"/>
              </a:solidFill>
            </a:endParaRPr>
          </a:p>
        </p:txBody>
      </p:sp>
      <p:sp>
        <p:nvSpPr>
          <p:cNvPr id="24" name="Title 1"/>
          <p:cNvSpPr>
            <a:spLocks noGrp="1"/>
          </p:cNvSpPr>
          <p:nvPr>
            <p:ph type="ctrTitle" hasCustomPrompt="1"/>
          </p:nvPr>
        </p:nvSpPr>
        <p:spPr>
          <a:xfrm>
            <a:off x="1314631" y="3637763"/>
            <a:ext cx="7708559" cy="1512025"/>
          </a:xfrm>
        </p:spPr>
        <p:txBody>
          <a:bodyPr anchor="ctr">
            <a:normAutofit/>
          </a:bodyPr>
          <a:lstStyle>
            <a:lvl1pPr algn="l">
              <a:defRPr sz="3264">
                <a:solidFill>
                  <a:srgbClr val="33D8FF"/>
                </a:solidFill>
                <a:latin typeface="Arial Black" panose="020B0A04020102020204" pitchFamily="34" charset="0"/>
              </a:defRPr>
            </a:lvl1pPr>
          </a:lstStyle>
          <a:p>
            <a:r>
              <a:rPr lang="en-US" dirty="0"/>
              <a:t>CLICK TO EDIT MASTER TITLE STYLE</a:t>
            </a:r>
          </a:p>
        </p:txBody>
      </p:sp>
      <p:cxnSp>
        <p:nvCxnSpPr>
          <p:cNvPr id="26" name="Straight Connector 25"/>
          <p:cNvCxnSpPr/>
          <p:nvPr userDrawn="1"/>
        </p:nvCxnSpPr>
        <p:spPr>
          <a:xfrm>
            <a:off x="1081447" y="3956017"/>
            <a:ext cx="0" cy="847424"/>
          </a:xfrm>
          <a:prstGeom prst="line">
            <a:avLst/>
          </a:prstGeom>
          <a:ln w="76200">
            <a:solidFill>
              <a:srgbClr val="00C1FF"/>
            </a:solidFill>
          </a:ln>
        </p:spPr>
        <p:style>
          <a:lnRef idx="1">
            <a:schemeClr val="accent1"/>
          </a:lnRef>
          <a:fillRef idx="0">
            <a:schemeClr val="accent1"/>
          </a:fillRef>
          <a:effectRef idx="0">
            <a:schemeClr val="accent1"/>
          </a:effectRef>
          <a:fontRef idx="minor">
            <a:schemeClr val="tx1"/>
          </a:fontRef>
        </p:style>
      </p:cxnSp>
      <p:pic>
        <p:nvPicPr>
          <p:cNvPr id="9" name="MS logo gray - EMF">
            <a:extLst>
              <a:ext uri="{FF2B5EF4-FFF2-40B4-BE49-F238E27FC236}">
                <a16:creationId xmlns:a16="http://schemas.microsoft.com/office/drawing/2014/main" id="{50806DC7-0DC6-43F3-847B-EB77EF2724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4243747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350483218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114684738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12121251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0141726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536659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pic>
        <p:nvPicPr>
          <p:cNvPr id="8" name="MS logo gray - EMF">
            <a:extLst>
              <a:ext uri="{FF2B5EF4-FFF2-40B4-BE49-F238E27FC236}">
                <a16:creationId xmlns:a16="http://schemas.microsoft.com/office/drawing/2014/main" id="{57B548E9-AA28-46C1-9212-66EDE03F1FE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33922221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47" Type="http://schemas.openxmlformats.org/officeDocument/2006/relationships/slideLayout" Target="../slideLayouts/slideLayout81.xml"/><Relationship Id="rId50" Type="http://schemas.openxmlformats.org/officeDocument/2006/relationships/slideLayout" Target="../slideLayouts/slideLayout84.xml"/><Relationship Id="rId55" Type="http://schemas.openxmlformats.org/officeDocument/2006/relationships/slideLayout" Target="../slideLayouts/slideLayout89.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46" Type="http://schemas.openxmlformats.org/officeDocument/2006/relationships/slideLayout" Target="../slideLayouts/slideLayout80.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54" Type="http://schemas.openxmlformats.org/officeDocument/2006/relationships/slideLayout" Target="../slideLayouts/slideLayout88.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slideLayout" Target="../slideLayouts/slideLayout79.xml"/><Relationship Id="rId53" Type="http://schemas.openxmlformats.org/officeDocument/2006/relationships/slideLayout" Target="../slideLayouts/slideLayout87.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49" Type="http://schemas.openxmlformats.org/officeDocument/2006/relationships/slideLayout" Target="../slideLayouts/slideLayout83.xml"/><Relationship Id="rId57"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52" Type="http://schemas.openxmlformats.org/officeDocument/2006/relationships/slideLayout" Target="../slideLayouts/slideLayout86.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 Id="rId48" Type="http://schemas.openxmlformats.org/officeDocument/2006/relationships/slideLayout" Target="../slideLayouts/slideLayout82.xml"/><Relationship Id="rId56" Type="http://schemas.openxmlformats.org/officeDocument/2006/relationships/slideLayout" Target="../slideLayouts/slideLayout90.xml"/><Relationship Id="rId8" Type="http://schemas.openxmlformats.org/officeDocument/2006/relationships/slideLayout" Target="../slideLayouts/slideLayout42.xml"/><Relationship Id="rId51" Type="http://schemas.openxmlformats.org/officeDocument/2006/relationships/slideLayout" Target="../slideLayouts/slideLayout85.xml"/><Relationship Id="rId3"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5" r:id="rId44"/>
    <p:sldLayoutId id="2147484636" r:id="rId45"/>
    <p:sldLayoutId id="2147484637" r:id="rId46"/>
    <p:sldLayoutId id="2147484638" r:id="rId47"/>
    <p:sldLayoutId id="2147484639" r:id="rId48"/>
    <p:sldLayoutId id="2147484640" r:id="rId49"/>
    <p:sldLayoutId id="2147484641" r:id="rId50"/>
    <p:sldLayoutId id="2147484642" r:id="rId51"/>
    <p:sldLayoutId id="2147484643" r:id="rId52"/>
    <p:sldLayoutId id="2147484644" r:id="rId53"/>
    <p:sldLayoutId id="2147484645" r:id="rId54"/>
    <p:sldLayoutId id="2147484646" r:id="rId55"/>
    <p:sldLayoutId id="2147484647" r:id="rId56"/>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9.emf"/><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8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4.png"/></Relationships>
</file>

<file path=ppt/slides/_rels/slide1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5.emf"/><Relationship Id="rId7" Type="http://schemas.openxmlformats.org/officeDocument/2006/relationships/image" Target="../media/image62.emf"/><Relationship Id="rId2" Type="http://schemas.openxmlformats.org/officeDocument/2006/relationships/notesSlide" Target="../notesSlides/notesSlide8.xml"/><Relationship Id="rId1" Type="http://schemas.openxmlformats.org/officeDocument/2006/relationships/slideLayout" Target="../slideLayouts/slideLayout87.xml"/><Relationship Id="rId6" Type="http://schemas.openxmlformats.org/officeDocument/2006/relationships/image" Target="../media/image59.emf"/><Relationship Id="rId5" Type="http://schemas.openxmlformats.org/officeDocument/2006/relationships/image" Target="../media/image66.jpeg"/><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jpeg"/><Relationship Id="rId18" Type="http://schemas.openxmlformats.org/officeDocument/2006/relationships/image" Target="../media/image51.png"/><Relationship Id="rId3" Type="http://schemas.openxmlformats.org/officeDocument/2006/relationships/image" Target="../media/image36.jpeg"/><Relationship Id="rId7" Type="http://schemas.openxmlformats.org/officeDocument/2006/relationships/image" Target="../media/image40.tiff"/><Relationship Id="rId12" Type="http://schemas.openxmlformats.org/officeDocument/2006/relationships/image" Target="../media/image45.jpeg"/><Relationship Id="rId17" Type="http://schemas.openxmlformats.org/officeDocument/2006/relationships/image" Target="../media/image50.png"/><Relationship Id="rId2" Type="http://schemas.openxmlformats.org/officeDocument/2006/relationships/notesSlide" Target="../notesSlides/notesSlide3.xml"/><Relationship Id="rId16" Type="http://schemas.openxmlformats.org/officeDocument/2006/relationships/image" Target="../media/image49.png"/><Relationship Id="rId1" Type="http://schemas.openxmlformats.org/officeDocument/2006/relationships/slideLayout" Target="../slideLayouts/slideLayout78.xml"/><Relationship Id="rId6" Type="http://schemas.openxmlformats.org/officeDocument/2006/relationships/image" Target="../media/image39.tiff"/><Relationship Id="rId11" Type="http://schemas.openxmlformats.org/officeDocument/2006/relationships/image" Target="../media/image44.jpeg"/><Relationship Id="rId5" Type="http://schemas.openxmlformats.org/officeDocument/2006/relationships/image" Target="../media/image38.tiff"/><Relationship Id="rId15" Type="http://schemas.openxmlformats.org/officeDocument/2006/relationships/image" Target="../media/image48.jpeg"/><Relationship Id="rId10" Type="http://schemas.openxmlformats.org/officeDocument/2006/relationships/image" Target="../media/image43.jpe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jpeg"/><Relationship Id="rId1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xml"/><Relationship Id="rId1" Type="http://schemas.openxmlformats.org/officeDocument/2006/relationships/slideLayout" Target="../slideLayouts/slideLayout79.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80.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1.xml"/><Relationship Id="rId5" Type="http://schemas.openxmlformats.org/officeDocument/2006/relationships/image" Target="../media/image5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dmin.teams.microsoft.com/" TargetMode="External"/><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M13</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4666D-5C13-454C-87DD-C92C34FDDA3F}"/>
              </a:ext>
            </a:extLst>
          </p:cNvPr>
          <p:cNvSpPr>
            <a:spLocks noGrp="1"/>
          </p:cNvSpPr>
          <p:nvPr>
            <p:ph type="ctrTitle"/>
          </p:nvPr>
        </p:nvSpPr>
        <p:spPr>
          <a:xfrm>
            <a:off x="1315326" y="3637762"/>
            <a:ext cx="10838094" cy="1512025"/>
          </a:xfrm>
        </p:spPr>
        <p:txBody>
          <a:bodyPr>
            <a:normAutofit/>
          </a:bodyPr>
          <a:lstStyle/>
          <a:p>
            <a:r>
              <a:rPr lang="en-IN" dirty="0"/>
              <a:t>Bring SPFx Solutions into Teams Tab</a:t>
            </a:r>
          </a:p>
        </p:txBody>
      </p:sp>
    </p:spTree>
    <p:extLst>
      <p:ext uri="{BB962C8B-B14F-4D97-AF65-F5344CB8AC3E}">
        <p14:creationId xmlns:p14="http://schemas.microsoft.com/office/powerpoint/2010/main" val="3235759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398" dirty="0" err="1"/>
              <a:t>SPFx</a:t>
            </a:r>
            <a:r>
              <a:rPr lang="en-US" sz="5398" dirty="0"/>
              <a:t> Targeting Teams Tabs</a:t>
            </a:r>
          </a:p>
        </p:txBody>
      </p:sp>
      <p:sp>
        <p:nvSpPr>
          <p:cNvPr id="5" name="Text Placeholder 3">
            <a:extLst>
              <a:ext uri="{FF2B5EF4-FFF2-40B4-BE49-F238E27FC236}">
                <a16:creationId xmlns:a16="http://schemas.microsoft.com/office/drawing/2014/main" id="{AF65550E-3500-4B4F-A71D-9F123DB70C47}"/>
              </a:ext>
            </a:extLst>
          </p:cNvPr>
          <p:cNvSpPr txBox="1">
            <a:spLocks/>
          </p:cNvSpPr>
          <p:nvPr/>
        </p:nvSpPr>
        <p:spPr>
          <a:xfrm>
            <a:off x="392112" y="1059829"/>
            <a:ext cx="11652250" cy="5443537"/>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48193" indent="-448193">
              <a:spcBef>
                <a:spcPts val="1175"/>
              </a:spcBef>
            </a:pPr>
            <a:r>
              <a:rPr lang="en-US" sz="2745"/>
              <a:t>SPFX as the standard way for Enterprise Devs and SIs to Develop “O365-hosted” solutions across SharePoint and Teams</a:t>
            </a:r>
            <a:endParaRPr lang="en-US" sz="784"/>
          </a:p>
          <a:p>
            <a:pPr marL="448193" indent="-448193">
              <a:spcBef>
                <a:spcPts val="1175"/>
              </a:spcBef>
            </a:pPr>
            <a:r>
              <a:rPr lang="en-US" sz="2745"/>
              <a:t>Developers will be able to “target” the environments in the manifest.json</a:t>
            </a:r>
          </a:p>
          <a:p>
            <a:pPr marL="448193" indent="-448193">
              <a:spcBef>
                <a:spcPts val="1175"/>
              </a:spcBef>
            </a:pPr>
            <a:r>
              <a:rPr lang="en-US" sz="2745"/>
              <a:t>Single point of governance in the App Catalog</a:t>
            </a:r>
          </a:p>
          <a:p>
            <a:pPr marL="448193" indent="-448193">
              <a:spcBef>
                <a:spcPts val="1175"/>
              </a:spcBef>
            </a:pPr>
            <a:r>
              <a:rPr lang="en-US" sz="2745"/>
              <a:t>Standard “features” of SPFx </a:t>
            </a:r>
          </a:p>
          <a:p>
            <a:pPr marL="667876" lvl="1" indent="-448193">
              <a:spcBef>
                <a:spcPts val="1175"/>
              </a:spcBef>
            </a:pPr>
            <a:r>
              <a:rPr lang="en-US" sz="2000"/>
              <a:t>Toolchain</a:t>
            </a:r>
          </a:p>
          <a:p>
            <a:pPr marL="667876" lvl="1" indent="-448193">
              <a:spcBef>
                <a:spcPts val="1175"/>
              </a:spcBef>
            </a:pPr>
            <a:r>
              <a:rPr lang="en-US" sz="2000"/>
              <a:t>Authentication</a:t>
            </a:r>
          </a:p>
          <a:p>
            <a:pPr marL="667876" lvl="1" indent="-448193">
              <a:spcBef>
                <a:spcPts val="1175"/>
              </a:spcBef>
            </a:pPr>
            <a:r>
              <a:rPr lang="en-US" sz="2000"/>
              <a:t>SP, Graph and WebAPI Access</a:t>
            </a:r>
          </a:p>
          <a:p>
            <a:pPr marL="667876" lvl="1" indent="-448193">
              <a:spcBef>
                <a:spcPts val="1175"/>
              </a:spcBef>
            </a:pPr>
            <a:r>
              <a:rPr lang="en-US" sz="2000"/>
              <a:t>CDN hosting</a:t>
            </a:r>
          </a:p>
          <a:p>
            <a:pPr marL="667876" lvl="1" indent="-448193">
              <a:spcBef>
                <a:spcPts val="1175"/>
              </a:spcBef>
            </a:pPr>
            <a:r>
              <a:rPr lang="en-US" sz="2000"/>
              <a:t>Config experience</a:t>
            </a:r>
          </a:p>
          <a:p>
            <a:pPr marL="667876" lvl="1" indent="-448193">
              <a:spcBef>
                <a:spcPts val="1175"/>
              </a:spcBef>
            </a:pPr>
            <a:r>
              <a:rPr lang="en-US" sz="2000"/>
              <a:t>Solution hosting</a:t>
            </a:r>
          </a:p>
          <a:p>
            <a:pPr marL="448193" indent="-448193">
              <a:spcBef>
                <a:spcPts val="1175"/>
              </a:spcBef>
            </a:pPr>
            <a:r>
              <a:rPr lang="en-US" sz="2745"/>
              <a:t>Component is able to get the right </a:t>
            </a:r>
            <a:r>
              <a:rPr lang="en-US" sz="2745" i="1"/>
              <a:t>application context</a:t>
            </a:r>
            <a:endParaRPr lang="en-US" sz="2745" i="1" dirty="0"/>
          </a:p>
        </p:txBody>
      </p:sp>
    </p:spTree>
    <p:extLst>
      <p:ext uri="{BB962C8B-B14F-4D97-AF65-F5344CB8AC3E}">
        <p14:creationId xmlns:p14="http://schemas.microsoft.com/office/powerpoint/2010/main" val="42300505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C9902AE-E550-459F-9A8F-D62645CB64DB}"/>
              </a:ext>
            </a:extLst>
          </p:cNvPr>
          <p:cNvSpPr/>
          <p:nvPr/>
        </p:nvSpPr>
        <p:spPr bwMode="auto">
          <a:xfrm>
            <a:off x="8844194" y="1769410"/>
            <a:ext cx="3012379"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SharePoint </a:t>
            </a:r>
            <a:br>
              <a:rPr lang="en-US" sz="1632" dirty="0">
                <a:solidFill>
                  <a:srgbClr val="ACCBF9">
                    <a:lumMod val="25000"/>
                  </a:srgbClr>
                </a:solidFill>
                <a:latin typeface="Segoe UI"/>
                <a:cs typeface="Segoe UI" pitchFamily="34" charset="0"/>
              </a:rPr>
            </a:br>
            <a:r>
              <a:rPr lang="en-US" sz="1632" dirty="0">
                <a:solidFill>
                  <a:srgbClr val="ACCBF9">
                    <a:lumMod val="25000"/>
                  </a:srgbClr>
                </a:solidFill>
                <a:latin typeface="Segoe UI"/>
                <a:cs typeface="Segoe UI" pitchFamily="34" charset="0"/>
              </a:rPr>
              <a:t>Online</a:t>
            </a:r>
          </a:p>
        </p:txBody>
      </p:sp>
      <p:sp>
        <p:nvSpPr>
          <p:cNvPr id="108" name="Rectangle 107">
            <a:extLst>
              <a:ext uri="{FF2B5EF4-FFF2-40B4-BE49-F238E27FC236}">
                <a16:creationId xmlns:a16="http://schemas.microsoft.com/office/drawing/2014/main" id="{1514E4EC-0E11-4529-B786-6494A24CC120}"/>
              </a:ext>
            </a:extLst>
          </p:cNvPr>
          <p:cNvSpPr/>
          <p:nvPr/>
        </p:nvSpPr>
        <p:spPr bwMode="auto">
          <a:xfrm>
            <a:off x="3508215" y="1748956"/>
            <a:ext cx="3957740"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Microsoft Teams</a:t>
            </a:r>
          </a:p>
        </p:txBody>
      </p: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noAutofit/>
          </a:bodyPr>
          <a:lstStyle/>
          <a:p>
            <a:r>
              <a:rPr lang="en-IN" sz="4896" dirty="0"/>
              <a:t>Bring SPFx Solutions into Teams Tab</a:t>
            </a:r>
            <a:endParaRPr lang="en-US" sz="4896" dirty="0"/>
          </a:p>
        </p:txBody>
      </p:sp>
      <p:grpSp>
        <p:nvGrpSpPr>
          <p:cNvPr id="27" name="Group 26">
            <a:extLst>
              <a:ext uri="{FF2B5EF4-FFF2-40B4-BE49-F238E27FC236}">
                <a16:creationId xmlns:a16="http://schemas.microsoft.com/office/drawing/2014/main" id="{75EB88B6-B546-40EA-9E91-26C99E8BC6E7}"/>
              </a:ext>
            </a:extLst>
          </p:cNvPr>
          <p:cNvGrpSpPr/>
          <p:nvPr/>
        </p:nvGrpSpPr>
        <p:grpSpPr>
          <a:xfrm>
            <a:off x="9671332" y="2305937"/>
            <a:ext cx="976113" cy="875407"/>
            <a:chOff x="9481695" y="2260928"/>
            <a:chExt cx="957060" cy="858320"/>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3"/>
            <a:stretch>
              <a:fillRect/>
            </a:stretch>
          </p:blipFill>
          <p:spPr>
            <a:xfrm>
              <a:off x="9481695" y="2260928"/>
              <a:ext cx="779035" cy="670134"/>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4"/>
            <a:stretch>
              <a:fillRect/>
            </a:stretch>
          </p:blipFill>
          <p:spPr>
            <a:xfrm>
              <a:off x="9941152" y="2627759"/>
              <a:ext cx="497603" cy="491489"/>
            </a:xfrm>
            <a:prstGeom prst="rect">
              <a:avLst/>
            </a:prstGeom>
          </p:spPr>
        </p:pic>
      </p:grpSp>
      <p:sp>
        <p:nvSpPr>
          <p:cNvPr id="39" name="TextBox 38">
            <a:extLst>
              <a:ext uri="{FF2B5EF4-FFF2-40B4-BE49-F238E27FC236}">
                <a16:creationId xmlns:a16="http://schemas.microsoft.com/office/drawing/2014/main" id="{82E934CD-A687-4137-909D-4F59FF7CA2C2}"/>
              </a:ext>
            </a:extLst>
          </p:cNvPr>
          <p:cNvSpPr txBox="1"/>
          <p:nvPr/>
        </p:nvSpPr>
        <p:spPr>
          <a:xfrm>
            <a:off x="9102689" y="2971893"/>
            <a:ext cx="1931830" cy="46462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Tenant App catalog</a:t>
            </a:r>
          </a:p>
        </p:txBody>
      </p:sp>
      <p:grpSp>
        <p:nvGrpSpPr>
          <p:cNvPr id="18" name="Group 17">
            <a:extLst>
              <a:ext uri="{FF2B5EF4-FFF2-40B4-BE49-F238E27FC236}">
                <a16:creationId xmlns:a16="http://schemas.microsoft.com/office/drawing/2014/main" id="{E2A2538B-4969-44F9-9AA8-854A63A5246D}"/>
              </a:ext>
            </a:extLst>
          </p:cNvPr>
          <p:cNvGrpSpPr/>
          <p:nvPr/>
        </p:nvGrpSpPr>
        <p:grpSpPr>
          <a:xfrm>
            <a:off x="9804225" y="3271709"/>
            <a:ext cx="443786" cy="344527"/>
            <a:chOff x="1528167" y="3752826"/>
            <a:chExt cx="435124" cy="337802"/>
          </a:xfrm>
        </p:grpSpPr>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5"/>
            <a:stretch>
              <a:fillRect/>
            </a:stretch>
          </p:blipFill>
          <p:spPr>
            <a:xfrm>
              <a:off x="1528167" y="3752826"/>
              <a:ext cx="435124" cy="337802"/>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1648745" y="3823412"/>
              <a:ext cx="205428" cy="232152"/>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6"/>
                <a:ext cx="481052" cy="345678"/>
              </a:xfrm>
              <a:prstGeom prst="rect">
                <a:avLst/>
              </a:prstGeom>
              <a:noFill/>
            </p:spPr>
            <p:txBody>
              <a:bodyPr wrap="square" lIns="0" tIns="0" rIns="0" bIns="0" rtlCol="0">
                <a:spAutoFit/>
              </a:bodyPr>
              <a:lstStyle/>
              <a:p>
                <a:pPr algn="ctr" defTabSz="932563">
                  <a:lnSpc>
                    <a:spcPct val="90000"/>
                  </a:lnSpc>
                  <a:spcAft>
                    <a:spcPts val="600"/>
                  </a:spcAft>
                </a:pPr>
                <a:r>
                  <a:rPr lang="en-US" sz="1048" dirty="0" err="1">
                    <a:solidFill>
                      <a:srgbClr val="4A66AC"/>
                    </a:solidFill>
                    <a:latin typeface="Segoe UI"/>
                  </a:rPr>
                  <a:t>js</a:t>
                </a:r>
                <a:endParaRPr lang="en-US" sz="1048" dirty="0">
                  <a:solidFill>
                    <a:srgbClr val="4A66AC"/>
                  </a:solidFill>
                  <a:latin typeface="Segoe UI"/>
                </a:endParaRPr>
              </a:p>
            </p:txBody>
          </p:sp>
        </p:grpSp>
      </p:grpSp>
      <p:sp>
        <p:nvSpPr>
          <p:cNvPr id="49" name="TextBox 48">
            <a:extLst>
              <a:ext uri="{FF2B5EF4-FFF2-40B4-BE49-F238E27FC236}">
                <a16:creationId xmlns:a16="http://schemas.microsoft.com/office/drawing/2014/main" id="{B2FFCB39-2919-40E3-9FCB-FB94592A95B3}"/>
              </a:ext>
            </a:extLst>
          </p:cNvPr>
          <p:cNvSpPr txBox="1"/>
          <p:nvPr/>
        </p:nvSpPr>
        <p:spPr>
          <a:xfrm>
            <a:off x="9425640" y="3540574"/>
            <a:ext cx="1291522" cy="461535"/>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err="1">
                <a:gradFill>
                  <a:gsLst>
                    <a:gs pos="2917">
                      <a:prstClr val="black"/>
                    </a:gs>
                    <a:gs pos="30000">
                      <a:prstClr val="black"/>
                    </a:gs>
                  </a:gsLst>
                  <a:lin ang="5400000" scaled="0"/>
                </a:gradFill>
                <a:latin typeface="Segoe UI"/>
              </a:rPr>
              <a:t>SPFx</a:t>
            </a:r>
            <a:r>
              <a:rPr lang="en-US" sz="1198" dirty="0">
                <a:gradFill>
                  <a:gsLst>
                    <a:gs pos="2917">
                      <a:prstClr val="black"/>
                    </a:gs>
                    <a:gs pos="30000">
                      <a:prstClr val="black"/>
                    </a:gs>
                  </a:gsLst>
                  <a:lin ang="5400000" scaled="0"/>
                </a:gradFill>
                <a:latin typeface="Segoe UI"/>
              </a:rPr>
              <a:t> solution</a:t>
            </a:r>
          </a:p>
        </p:txBody>
      </p:sp>
      <p:sp>
        <p:nvSpPr>
          <p:cNvPr id="60" name="TextBox 4">
            <a:extLst>
              <a:ext uri="{FF2B5EF4-FFF2-40B4-BE49-F238E27FC236}">
                <a16:creationId xmlns:a16="http://schemas.microsoft.com/office/drawing/2014/main" id="{390287EC-5D48-4DA9-8FBA-B351C9D08E9D}"/>
              </a:ext>
            </a:extLst>
          </p:cNvPr>
          <p:cNvSpPr txBox="1"/>
          <p:nvPr/>
        </p:nvSpPr>
        <p:spPr>
          <a:xfrm>
            <a:off x="364485" y="1763917"/>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err="1">
                <a:solidFill>
                  <a:prstClr val="white"/>
                </a:solidFill>
                <a:latin typeface="Segoe UI"/>
              </a:rPr>
              <a:t>SPFx</a:t>
            </a:r>
            <a:r>
              <a:rPr lang="en-US" sz="1199" dirty="0">
                <a:solidFill>
                  <a:prstClr val="white"/>
                </a:solidFill>
                <a:latin typeface="Segoe UI"/>
              </a:rPr>
              <a:t> Teams solutions are deployed to </a:t>
            </a:r>
            <a:r>
              <a:rPr lang="en-US" sz="1199" dirty="0">
                <a:solidFill>
                  <a:schemeClr val="bg1">
                    <a:lumMod val="95000"/>
                  </a:schemeClr>
                </a:solidFill>
                <a:latin typeface="Segoe UI"/>
              </a:rPr>
              <a:t>Office</a:t>
            </a:r>
            <a:r>
              <a:rPr lang="en-US" sz="1199" dirty="0">
                <a:solidFill>
                  <a:prstClr val="white"/>
                </a:solidFill>
                <a:latin typeface="Segoe UI"/>
              </a:rPr>
              <a:t> 365 tenants using tenant app catalog</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763391" y="2105226"/>
            <a:ext cx="428523" cy="386449"/>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1</a:t>
              </a:r>
            </a:p>
          </p:txBody>
        </p:sp>
      </p:grpSp>
      <p:grpSp>
        <p:nvGrpSpPr>
          <p:cNvPr id="97" name="Group 96">
            <a:extLst>
              <a:ext uri="{FF2B5EF4-FFF2-40B4-BE49-F238E27FC236}">
                <a16:creationId xmlns:a16="http://schemas.microsoft.com/office/drawing/2014/main" id="{AB186E15-6322-44DC-9D39-A5040DE9D102}"/>
              </a:ext>
            </a:extLst>
          </p:cNvPr>
          <p:cNvGrpSpPr>
            <a:grpSpLocks noChangeAspect="1"/>
          </p:cNvGrpSpPr>
          <p:nvPr/>
        </p:nvGrpSpPr>
        <p:grpSpPr>
          <a:xfrm>
            <a:off x="8267206" y="2892047"/>
            <a:ext cx="209518" cy="236774"/>
            <a:chOff x="1776745" y="4741916"/>
            <a:chExt cx="489172" cy="552806"/>
          </a:xfrm>
        </p:grpSpPr>
        <p:pic>
          <p:nvPicPr>
            <p:cNvPr id="98" name="Picture 97">
              <a:extLst>
                <a:ext uri="{FF2B5EF4-FFF2-40B4-BE49-F238E27FC236}">
                  <a16:creationId xmlns:a16="http://schemas.microsoft.com/office/drawing/2014/main" id="{BF4800A4-2893-4C4C-A639-49D26651A9BC}"/>
                </a:ext>
              </a:extLst>
            </p:cNvPr>
            <p:cNvPicPr>
              <a:picLocks noChangeAspect="1"/>
            </p:cNvPicPr>
            <p:nvPr/>
          </p:nvPicPr>
          <p:blipFill>
            <a:blip r:embed="rId6"/>
            <a:stretch>
              <a:fillRect/>
            </a:stretch>
          </p:blipFill>
          <p:spPr>
            <a:xfrm>
              <a:off x="1785786" y="4741916"/>
              <a:ext cx="480131" cy="552806"/>
            </a:xfrm>
            <a:prstGeom prst="rect">
              <a:avLst/>
            </a:prstGeom>
          </p:spPr>
        </p:pic>
        <p:sp>
          <p:nvSpPr>
            <p:cNvPr id="99" name="TextBox 98">
              <a:extLst>
                <a:ext uri="{FF2B5EF4-FFF2-40B4-BE49-F238E27FC236}">
                  <a16:creationId xmlns:a16="http://schemas.microsoft.com/office/drawing/2014/main" id="{B7E0C2D3-B64D-47B2-A47F-C07B8D2CAFE0}"/>
                </a:ext>
              </a:extLst>
            </p:cNvPr>
            <p:cNvSpPr txBox="1"/>
            <p:nvPr/>
          </p:nvSpPr>
          <p:spPr>
            <a:xfrm>
              <a:off x="1776745" y="4862606"/>
              <a:ext cx="481052" cy="345678"/>
            </a:xfrm>
            <a:prstGeom prst="rect">
              <a:avLst/>
            </a:prstGeom>
            <a:noFill/>
          </p:spPr>
          <p:txBody>
            <a:bodyPr wrap="square" lIns="0" tIns="0" rIns="0" bIns="0" rtlCol="0">
              <a:spAutoFit/>
            </a:bodyPr>
            <a:lstStyle/>
            <a:p>
              <a:pPr algn="ctr" defTabSz="932563">
                <a:lnSpc>
                  <a:spcPct val="90000"/>
                </a:lnSpc>
                <a:spcAft>
                  <a:spcPts val="600"/>
                </a:spcAft>
              </a:pPr>
              <a:r>
                <a:rPr lang="en-US" sz="1048" dirty="0">
                  <a:solidFill>
                    <a:srgbClr val="4A66AC"/>
                  </a:solidFill>
                  <a:latin typeface="Segoe UI"/>
                </a:rPr>
                <a:t>zip</a:t>
              </a:r>
            </a:p>
          </p:txBody>
        </p:sp>
      </p:grpSp>
      <p:sp>
        <p:nvSpPr>
          <p:cNvPr id="100" name="TextBox 4">
            <a:extLst>
              <a:ext uri="{FF2B5EF4-FFF2-40B4-BE49-F238E27FC236}">
                <a16:creationId xmlns:a16="http://schemas.microsoft.com/office/drawing/2014/main" id="{E040EB7E-C24E-4829-A68B-306C934AD1B9}"/>
              </a:ext>
            </a:extLst>
          </p:cNvPr>
          <p:cNvSpPr txBox="1"/>
          <p:nvPr/>
        </p:nvSpPr>
        <p:spPr>
          <a:xfrm>
            <a:off x="366756" y="2626223"/>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Teams manifest file is created and deployed in Teams </a:t>
            </a:r>
            <a:r>
              <a:rPr lang="en-US" sz="1199" dirty="0" err="1">
                <a:solidFill>
                  <a:prstClr val="white"/>
                </a:solidFill>
                <a:latin typeface="Segoe UI"/>
              </a:rPr>
              <a:t>LoB</a:t>
            </a:r>
            <a:r>
              <a:rPr lang="en-US" sz="1199" dirty="0">
                <a:solidFill>
                  <a:prstClr val="white"/>
                </a:solidFill>
                <a:latin typeface="Segoe UI"/>
              </a:rPr>
              <a:t> Catalog</a:t>
            </a:r>
          </a:p>
        </p:txBody>
      </p:sp>
      <p:grpSp>
        <p:nvGrpSpPr>
          <p:cNvPr id="101" name="Group 100">
            <a:extLst>
              <a:ext uri="{FF2B5EF4-FFF2-40B4-BE49-F238E27FC236}">
                <a16:creationId xmlns:a16="http://schemas.microsoft.com/office/drawing/2014/main" id="{9821BD29-12BE-4A86-BE7E-070E78ABDB34}"/>
              </a:ext>
            </a:extLst>
          </p:cNvPr>
          <p:cNvGrpSpPr/>
          <p:nvPr/>
        </p:nvGrpSpPr>
        <p:grpSpPr>
          <a:xfrm>
            <a:off x="2762157" y="2857714"/>
            <a:ext cx="428523" cy="386449"/>
            <a:chOff x="492" y="17985"/>
            <a:chExt cx="524853" cy="524853"/>
          </a:xfrm>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2</a:t>
              </a:r>
            </a:p>
          </p:txBody>
        </p:sp>
      </p:grpSp>
      <p:cxnSp>
        <p:nvCxnSpPr>
          <p:cNvPr id="104" name="Straight Arrow Connector 103">
            <a:extLst>
              <a:ext uri="{FF2B5EF4-FFF2-40B4-BE49-F238E27FC236}">
                <a16:creationId xmlns:a16="http://schemas.microsoft.com/office/drawing/2014/main" id="{5DD5CC3B-288C-4544-BA90-58F987982F2D}"/>
              </a:ext>
            </a:extLst>
          </p:cNvPr>
          <p:cNvCxnSpPr>
            <a:cxnSpLocks/>
          </p:cNvCxnSpPr>
          <p:nvPr/>
        </p:nvCxnSpPr>
        <p:spPr>
          <a:xfrm flipH="1" flipV="1">
            <a:off x="7667681" y="3175162"/>
            <a:ext cx="1111837" cy="12419"/>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107" name="Picture 106" descr="See the source image">
            <a:extLst>
              <a:ext uri="{FF2B5EF4-FFF2-40B4-BE49-F238E27FC236}">
                <a16:creationId xmlns:a16="http://schemas.microsoft.com/office/drawing/2014/main" id="{395B8017-B6F1-492C-9B1C-004F92AD83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828" y="1334914"/>
            <a:ext cx="957154" cy="868995"/>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Arrow Connector 108">
            <a:extLst>
              <a:ext uri="{FF2B5EF4-FFF2-40B4-BE49-F238E27FC236}">
                <a16:creationId xmlns:a16="http://schemas.microsoft.com/office/drawing/2014/main" id="{B7FE70FF-2D13-471A-952E-CE7C3FBB95E9}"/>
              </a:ext>
            </a:extLst>
          </p:cNvPr>
          <p:cNvCxnSpPr>
            <a:cxnSpLocks/>
          </p:cNvCxnSpPr>
          <p:nvPr/>
        </p:nvCxnSpPr>
        <p:spPr>
          <a:xfrm>
            <a:off x="7738340" y="4752738"/>
            <a:ext cx="1073516" cy="15712"/>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110" name="Picture 109">
            <a:extLst>
              <a:ext uri="{FF2B5EF4-FFF2-40B4-BE49-F238E27FC236}">
                <a16:creationId xmlns:a16="http://schemas.microsoft.com/office/drawing/2014/main" id="{2A7814BF-0273-43D1-AB96-4D382C1DDAD6}"/>
              </a:ext>
            </a:extLst>
          </p:cNvPr>
          <p:cNvPicPr>
            <a:picLocks noChangeAspect="1"/>
          </p:cNvPicPr>
          <p:nvPr/>
        </p:nvPicPr>
        <p:blipFill>
          <a:blip r:embed="rId3"/>
          <a:stretch>
            <a:fillRect/>
          </a:stretch>
        </p:blipFill>
        <p:spPr>
          <a:xfrm>
            <a:off x="9773550" y="4382726"/>
            <a:ext cx="794544" cy="683475"/>
          </a:xfrm>
          <a:prstGeom prst="rect">
            <a:avLst/>
          </a:prstGeom>
        </p:spPr>
      </p:pic>
      <p:sp>
        <p:nvSpPr>
          <p:cNvPr id="111" name="TextBox 110">
            <a:extLst>
              <a:ext uri="{FF2B5EF4-FFF2-40B4-BE49-F238E27FC236}">
                <a16:creationId xmlns:a16="http://schemas.microsoft.com/office/drawing/2014/main" id="{5410787B-176B-4465-A0B2-7B126AD74E61}"/>
              </a:ext>
            </a:extLst>
          </p:cNvPr>
          <p:cNvSpPr txBox="1"/>
          <p:nvPr/>
        </p:nvSpPr>
        <p:spPr>
          <a:xfrm>
            <a:off x="9209664" y="4971919"/>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Configuration List</a:t>
            </a:r>
          </a:p>
        </p:txBody>
      </p:sp>
      <p:sp>
        <p:nvSpPr>
          <p:cNvPr id="112" name="TextBox 4">
            <a:extLst>
              <a:ext uri="{FF2B5EF4-FFF2-40B4-BE49-F238E27FC236}">
                <a16:creationId xmlns:a16="http://schemas.microsoft.com/office/drawing/2014/main" id="{EDF5F871-8881-4F2B-A7CB-09645CFC1A9E}"/>
              </a:ext>
            </a:extLst>
          </p:cNvPr>
          <p:cNvSpPr txBox="1"/>
          <p:nvPr/>
        </p:nvSpPr>
        <p:spPr>
          <a:xfrm>
            <a:off x="364485" y="3419970"/>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User selects the </a:t>
            </a:r>
            <a:r>
              <a:rPr lang="en-US" sz="1199" dirty="0" err="1">
                <a:solidFill>
                  <a:prstClr val="white"/>
                </a:solidFill>
                <a:latin typeface="Segoe UI"/>
              </a:rPr>
              <a:t>SPFx</a:t>
            </a:r>
            <a:r>
              <a:rPr lang="en-US" sz="1199" dirty="0">
                <a:solidFill>
                  <a:prstClr val="white"/>
                </a:solidFill>
                <a:latin typeface="Segoe UI"/>
              </a:rPr>
              <a:t> application like any other tab in MS Teams “Add a tab” experience</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763391" y="3761277"/>
            <a:ext cx="428523" cy="386449"/>
            <a:chOff x="492" y="17985"/>
            <a:chExt cx="524853" cy="524853"/>
          </a:xfrm>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3</a:t>
              </a:r>
            </a:p>
          </p:txBody>
        </p:sp>
      </p:grpSp>
      <p:sp>
        <p:nvSpPr>
          <p:cNvPr id="120" name="TextBox 4">
            <a:extLst>
              <a:ext uri="{FF2B5EF4-FFF2-40B4-BE49-F238E27FC236}">
                <a16:creationId xmlns:a16="http://schemas.microsoft.com/office/drawing/2014/main" id="{83FB44FE-C636-4E68-817D-D608156CF5DD}"/>
              </a:ext>
            </a:extLst>
          </p:cNvPr>
          <p:cNvSpPr txBox="1"/>
          <p:nvPr/>
        </p:nvSpPr>
        <p:spPr>
          <a:xfrm>
            <a:off x="364485" y="4398266"/>
            <a:ext cx="2640190" cy="811575"/>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Configuration panel is displayed and, once saved, information are stored in the SPO site connected to the group</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763391" y="4833677"/>
            <a:ext cx="428523" cy="386449"/>
            <a:chOff x="492" y="17985"/>
            <a:chExt cx="524853" cy="524853"/>
          </a:xfrm>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4</a:t>
              </a:r>
            </a:p>
          </p:txBody>
        </p:sp>
      </p:grpSp>
      <p:sp>
        <p:nvSpPr>
          <p:cNvPr id="28" name="Oval 27">
            <a:extLst>
              <a:ext uri="{FF2B5EF4-FFF2-40B4-BE49-F238E27FC236}">
                <a16:creationId xmlns:a16="http://schemas.microsoft.com/office/drawing/2014/main" id="{0F8DF749-BE45-406B-9D2A-83E583E6F77D}"/>
              </a:ext>
            </a:extLst>
          </p:cNvPr>
          <p:cNvSpPr/>
          <p:nvPr/>
        </p:nvSpPr>
        <p:spPr bwMode="auto">
          <a:xfrm>
            <a:off x="5535292" y="2637137"/>
            <a:ext cx="520754" cy="530348"/>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close up of a sign&#10;&#10;Description automatically generated">
            <a:extLst>
              <a:ext uri="{FF2B5EF4-FFF2-40B4-BE49-F238E27FC236}">
                <a16:creationId xmlns:a16="http://schemas.microsoft.com/office/drawing/2014/main" id="{78CBCA66-342B-4AE8-BFBA-82BB928445DF}"/>
              </a:ext>
            </a:extLst>
          </p:cNvPr>
          <p:cNvPicPr>
            <a:picLocks noChangeAspect="1"/>
          </p:cNvPicPr>
          <p:nvPr/>
        </p:nvPicPr>
        <p:blipFill>
          <a:blip r:embed="rId8"/>
          <a:stretch>
            <a:fillRect/>
          </a:stretch>
        </p:blipFill>
        <p:spPr>
          <a:xfrm>
            <a:off x="11141494" y="1215881"/>
            <a:ext cx="1219200" cy="1219200"/>
          </a:xfrm>
          <a:prstGeom prst="rect">
            <a:avLst/>
          </a:prstGeom>
        </p:spPr>
      </p:pic>
      <p:pic>
        <p:nvPicPr>
          <p:cNvPr id="5" name="Picture 4">
            <a:extLst>
              <a:ext uri="{FF2B5EF4-FFF2-40B4-BE49-F238E27FC236}">
                <a16:creationId xmlns:a16="http://schemas.microsoft.com/office/drawing/2014/main" id="{D1B2548E-4DC9-4CD6-A8CE-F525235E28C0}"/>
              </a:ext>
            </a:extLst>
          </p:cNvPr>
          <p:cNvPicPr>
            <a:picLocks noChangeAspect="1"/>
          </p:cNvPicPr>
          <p:nvPr/>
        </p:nvPicPr>
        <p:blipFill>
          <a:blip r:embed="rId9"/>
          <a:stretch>
            <a:fillRect/>
          </a:stretch>
        </p:blipFill>
        <p:spPr>
          <a:xfrm>
            <a:off x="4059375" y="2283555"/>
            <a:ext cx="2786252" cy="2873146"/>
          </a:xfrm>
          <a:prstGeom prst="rect">
            <a:avLst/>
          </a:prstGeom>
        </p:spPr>
      </p:pic>
    </p:spTree>
    <p:extLst>
      <p:ext uri="{BB962C8B-B14F-4D97-AF65-F5344CB8AC3E}">
        <p14:creationId xmlns:p14="http://schemas.microsoft.com/office/powerpoint/2010/main" val="3628088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par>
                          <p:cTn id="9" fill="hold">
                            <p:stCondLst>
                              <p:cond delay="0"/>
                            </p:stCondLst>
                            <p:childTnLst>
                              <p:par>
                                <p:cTn id="10" presetID="31"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fltVal val="0"/>
                                          </p:val>
                                        </p:tav>
                                        <p:tav tm="100000">
                                          <p:val>
                                            <p:strVal val="#ppt_w"/>
                                          </p:val>
                                        </p:tav>
                                      </p:tavLst>
                                    </p:anim>
                                    <p:anim calcmode="lin" valueType="num">
                                      <p:cBhvr>
                                        <p:cTn id="13" dur="1000" fill="hold"/>
                                        <p:tgtEl>
                                          <p:spTgt spid="27"/>
                                        </p:tgtEl>
                                        <p:attrNameLst>
                                          <p:attrName>ppt_h</p:attrName>
                                        </p:attrNameLst>
                                      </p:cBhvr>
                                      <p:tavLst>
                                        <p:tav tm="0">
                                          <p:val>
                                            <p:fltVal val="0"/>
                                          </p:val>
                                        </p:tav>
                                        <p:tav tm="100000">
                                          <p:val>
                                            <p:strVal val="#ppt_h"/>
                                          </p:val>
                                        </p:tav>
                                      </p:tavLst>
                                    </p:anim>
                                    <p:anim calcmode="lin" valueType="num">
                                      <p:cBhvr>
                                        <p:cTn id="14" dur="1000" fill="hold"/>
                                        <p:tgtEl>
                                          <p:spTgt spid="27"/>
                                        </p:tgtEl>
                                        <p:attrNameLst>
                                          <p:attrName>style.rotation</p:attrName>
                                        </p:attrNameLst>
                                      </p:cBhvr>
                                      <p:tavLst>
                                        <p:tav tm="0">
                                          <p:val>
                                            <p:fltVal val="90"/>
                                          </p:val>
                                        </p:tav>
                                        <p:tav tm="100000">
                                          <p:val>
                                            <p:fltVal val="0"/>
                                          </p:val>
                                        </p:tav>
                                      </p:tavLst>
                                    </p:anim>
                                    <p:animEffect transition="in" filter="fade">
                                      <p:cBhvr>
                                        <p:cTn id="15" dur="1000"/>
                                        <p:tgtEl>
                                          <p:spTgt spid="27"/>
                                        </p:tgtEl>
                                      </p:cBhvr>
                                    </p:animEffect>
                                  </p:childTnLst>
                                </p:cTn>
                              </p:par>
                              <p:par>
                                <p:cTn id="16" presetID="3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fltVal val="0"/>
                                          </p:val>
                                        </p:tav>
                                        <p:tav tm="100000">
                                          <p:val>
                                            <p:strVal val="#ppt_w"/>
                                          </p:val>
                                        </p:tav>
                                      </p:tavLst>
                                    </p:anim>
                                    <p:anim calcmode="lin" valueType="num">
                                      <p:cBhvr>
                                        <p:cTn id="19" dur="1000" fill="hold"/>
                                        <p:tgtEl>
                                          <p:spTgt spid="18"/>
                                        </p:tgtEl>
                                        <p:attrNameLst>
                                          <p:attrName>ppt_h</p:attrName>
                                        </p:attrNameLst>
                                      </p:cBhvr>
                                      <p:tavLst>
                                        <p:tav tm="0">
                                          <p:val>
                                            <p:fltVal val="0"/>
                                          </p:val>
                                        </p:tav>
                                        <p:tav tm="100000">
                                          <p:val>
                                            <p:strVal val="#ppt_h"/>
                                          </p:val>
                                        </p:tav>
                                      </p:tavLst>
                                    </p:anim>
                                    <p:anim calcmode="lin" valueType="num">
                                      <p:cBhvr>
                                        <p:cTn id="20" dur="1000" fill="hold"/>
                                        <p:tgtEl>
                                          <p:spTgt spid="18"/>
                                        </p:tgtEl>
                                        <p:attrNameLst>
                                          <p:attrName>style.rotation</p:attrName>
                                        </p:attrNameLst>
                                      </p:cBhvr>
                                      <p:tavLst>
                                        <p:tav tm="0">
                                          <p:val>
                                            <p:fltVal val="90"/>
                                          </p:val>
                                        </p:tav>
                                        <p:tav tm="100000">
                                          <p:val>
                                            <p:fltVal val="0"/>
                                          </p:val>
                                        </p:tav>
                                      </p:tavLst>
                                    </p:anim>
                                    <p:animEffect transition="in" filter="fade">
                                      <p:cBhvr>
                                        <p:cTn id="21" dur="1000"/>
                                        <p:tgtEl>
                                          <p:spTgt spid="18"/>
                                        </p:tgtEl>
                                      </p:cBhvr>
                                    </p:animEffect>
                                  </p:childTnLst>
                                </p:cTn>
                              </p:par>
                            </p:childTnLst>
                          </p:cTn>
                        </p:par>
                        <p:par>
                          <p:cTn id="22" fill="hold">
                            <p:stCondLst>
                              <p:cond delay="1000"/>
                            </p:stCondLst>
                            <p:childTnLst>
                              <p:par>
                                <p:cTn id="23" presetID="3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1000" fill="hold"/>
                                        <p:tgtEl>
                                          <p:spTgt spid="49"/>
                                        </p:tgtEl>
                                        <p:attrNameLst>
                                          <p:attrName>ppt_w</p:attrName>
                                        </p:attrNameLst>
                                      </p:cBhvr>
                                      <p:tavLst>
                                        <p:tav tm="0">
                                          <p:val>
                                            <p:fltVal val="0"/>
                                          </p:val>
                                        </p:tav>
                                        <p:tav tm="100000">
                                          <p:val>
                                            <p:strVal val="#ppt_w"/>
                                          </p:val>
                                        </p:tav>
                                      </p:tavLst>
                                    </p:anim>
                                    <p:anim calcmode="lin" valueType="num">
                                      <p:cBhvr>
                                        <p:cTn id="26" dur="1000" fill="hold"/>
                                        <p:tgtEl>
                                          <p:spTgt spid="49"/>
                                        </p:tgtEl>
                                        <p:attrNameLst>
                                          <p:attrName>ppt_h</p:attrName>
                                        </p:attrNameLst>
                                      </p:cBhvr>
                                      <p:tavLst>
                                        <p:tav tm="0">
                                          <p:val>
                                            <p:fltVal val="0"/>
                                          </p:val>
                                        </p:tav>
                                        <p:tav tm="100000">
                                          <p:val>
                                            <p:strVal val="#ppt_h"/>
                                          </p:val>
                                        </p:tav>
                                      </p:tavLst>
                                    </p:anim>
                                    <p:anim calcmode="lin" valueType="num">
                                      <p:cBhvr>
                                        <p:cTn id="27" dur="1000" fill="hold"/>
                                        <p:tgtEl>
                                          <p:spTgt spid="49"/>
                                        </p:tgtEl>
                                        <p:attrNameLst>
                                          <p:attrName>style.rotation</p:attrName>
                                        </p:attrNameLst>
                                      </p:cBhvr>
                                      <p:tavLst>
                                        <p:tav tm="0">
                                          <p:val>
                                            <p:fltVal val="90"/>
                                          </p:val>
                                        </p:tav>
                                        <p:tav tm="100000">
                                          <p:val>
                                            <p:fltVal val="0"/>
                                          </p:val>
                                        </p:tav>
                                      </p:tavLst>
                                    </p:anim>
                                    <p:animEffect transition="in" filter="fade">
                                      <p:cBhvr>
                                        <p:cTn id="28" dur="1000"/>
                                        <p:tgtEl>
                                          <p:spTgt spid="4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1000" fill="hold"/>
                                        <p:tgtEl>
                                          <p:spTgt spid="39"/>
                                        </p:tgtEl>
                                        <p:attrNameLst>
                                          <p:attrName>ppt_w</p:attrName>
                                        </p:attrNameLst>
                                      </p:cBhvr>
                                      <p:tavLst>
                                        <p:tav tm="0">
                                          <p:val>
                                            <p:fltVal val="0"/>
                                          </p:val>
                                        </p:tav>
                                        <p:tav tm="100000">
                                          <p:val>
                                            <p:strVal val="#ppt_w"/>
                                          </p:val>
                                        </p:tav>
                                      </p:tavLst>
                                    </p:anim>
                                    <p:anim calcmode="lin" valueType="num">
                                      <p:cBhvr>
                                        <p:cTn id="32" dur="1000" fill="hold"/>
                                        <p:tgtEl>
                                          <p:spTgt spid="39"/>
                                        </p:tgtEl>
                                        <p:attrNameLst>
                                          <p:attrName>ppt_h</p:attrName>
                                        </p:attrNameLst>
                                      </p:cBhvr>
                                      <p:tavLst>
                                        <p:tav tm="0">
                                          <p:val>
                                            <p:fltVal val="0"/>
                                          </p:val>
                                        </p:tav>
                                        <p:tav tm="100000">
                                          <p:val>
                                            <p:strVal val="#ppt_h"/>
                                          </p:val>
                                        </p:tav>
                                      </p:tavLst>
                                    </p:anim>
                                    <p:anim calcmode="lin" valueType="num">
                                      <p:cBhvr>
                                        <p:cTn id="33" dur="1000" fill="hold"/>
                                        <p:tgtEl>
                                          <p:spTgt spid="39"/>
                                        </p:tgtEl>
                                        <p:attrNameLst>
                                          <p:attrName>style.rotation</p:attrName>
                                        </p:attrNameLst>
                                      </p:cBhvr>
                                      <p:tavLst>
                                        <p:tav tm="0">
                                          <p:val>
                                            <p:fltVal val="90"/>
                                          </p:val>
                                        </p:tav>
                                        <p:tav tm="100000">
                                          <p:val>
                                            <p:fltVal val="0"/>
                                          </p:val>
                                        </p:tav>
                                      </p:tavLst>
                                    </p:anim>
                                    <p:animEffect transition="in" filter="fade">
                                      <p:cBhvr>
                                        <p:cTn id="34" dur="10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p:stCondLst>
                              <p:cond delay="0"/>
                            </p:stCondLst>
                            <p:childTnLst>
                              <p:par>
                                <p:cTn id="42" presetID="31" presetClass="entr" presetSubtype="0" fill="hold" nodeType="afterEffect">
                                  <p:stCondLst>
                                    <p:cond delay="0"/>
                                  </p:stCondLst>
                                  <p:childTnLst>
                                    <p:set>
                                      <p:cBhvr>
                                        <p:cTn id="43" dur="1" fill="hold">
                                          <p:stCondLst>
                                            <p:cond delay="0"/>
                                          </p:stCondLst>
                                        </p:cTn>
                                        <p:tgtEl>
                                          <p:spTgt spid="104"/>
                                        </p:tgtEl>
                                        <p:attrNameLst>
                                          <p:attrName>style.visibility</p:attrName>
                                        </p:attrNameLst>
                                      </p:cBhvr>
                                      <p:to>
                                        <p:strVal val="visible"/>
                                      </p:to>
                                    </p:set>
                                    <p:anim calcmode="lin" valueType="num">
                                      <p:cBhvr>
                                        <p:cTn id="44" dur="1000" fill="hold"/>
                                        <p:tgtEl>
                                          <p:spTgt spid="104"/>
                                        </p:tgtEl>
                                        <p:attrNameLst>
                                          <p:attrName>ppt_w</p:attrName>
                                        </p:attrNameLst>
                                      </p:cBhvr>
                                      <p:tavLst>
                                        <p:tav tm="0">
                                          <p:val>
                                            <p:fltVal val="0"/>
                                          </p:val>
                                        </p:tav>
                                        <p:tav tm="100000">
                                          <p:val>
                                            <p:strVal val="#ppt_w"/>
                                          </p:val>
                                        </p:tav>
                                      </p:tavLst>
                                    </p:anim>
                                    <p:anim calcmode="lin" valueType="num">
                                      <p:cBhvr>
                                        <p:cTn id="45" dur="1000" fill="hold"/>
                                        <p:tgtEl>
                                          <p:spTgt spid="104"/>
                                        </p:tgtEl>
                                        <p:attrNameLst>
                                          <p:attrName>ppt_h</p:attrName>
                                        </p:attrNameLst>
                                      </p:cBhvr>
                                      <p:tavLst>
                                        <p:tav tm="0">
                                          <p:val>
                                            <p:fltVal val="0"/>
                                          </p:val>
                                        </p:tav>
                                        <p:tav tm="100000">
                                          <p:val>
                                            <p:strVal val="#ppt_h"/>
                                          </p:val>
                                        </p:tav>
                                      </p:tavLst>
                                    </p:anim>
                                    <p:anim calcmode="lin" valueType="num">
                                      <p:cBhvr>
                                        <p:cTn id="46" dur="1000" fill="hold"/>
                                        <p:tgtEl>
                                          <p:spTgt spid="104"/>
                                        </p:tgtEl>
                                        <p:attrNameLst>
                                          <p:attrName>style.rotation</p:attrName>
                                        </p:attrNameLst>
                                      </p:cBhvr>
                                      <p:tavLst>
                                        <p:tav tm="0">
                                          <p:val>
                                            <p:fltVal val="90"/>
                                          </p:val>
                                        </p:tav>
                                        <p:tav tm="100000">
                                          <p:val>
                                            <p:fltVal val="0"/>
                                          </p:val>
                                        </p:tav>
                                      </p:tavLst>
                                    </p:anim>
                                    <p:animEffect transition="in" filter="fade">
                                      <p:cBhvr>
                                        <p:cTn id="47" dur="1000"/>
                                        <p:tgtEl>
                                          <p:spTgt spid="104"/>
                                        </p:tgtEl>
                                      </p:cBhvr>
                                    </p:animEffect>
                                  </p:childTnLst>
                                </p:cTn>
                              </p:par>
                              <p:par>
                                <p:cTn id="48" presetID="31" presetClass="entr" presetSubtype="0" fill="hold" nodeType="withEffect">
                                  <p:stCondLst>
                                    <p:cond delay="0"/>
                                  </p:stCondLst>
                                  <p:childTnLst>
                                    <p:set>
                                      <p:cBhvr>
                                        <p:cTn id="49" dur="1" fill="hold">
                                          <p:stCondLst>
                                            <p:cond delay="0"/>
                                          </p:stCondLst>
                                        </p:cTn>
                                        <p:tgtEl>
                                          <p:spTgt spid="97"/>
                                        </p:tgtEl>
                                        <p:attrNameLst>
                                          <p:attrName>style.visibility</p:attrName>
                                        </p:attrNameLst>
                                      </p:cBhvr>
                                      <p:to>
                                        <p:strVal val="visible"/>
                                      </p:to>
                                    </p:set>
                                    <p:anim calcmode="lin" valueType="num">
                                      <p:cBhvr>
                                        <p:cTn id="50" dur="1000" fill="hold"/>
                                        <p:tgtEl>
                                          <p:spTgt spid="97"/>
                                        </p:tgtEl>
                                        <p:attrNameLst>
                                          <p:attrName>ppt_w</p:attrName>
                                        </p:attrNameLst>
                                      </p:cBhvr>
                                      <p:tavLst>
                                        <p:tav tm="0">
                                          <p:val>
                                            <p:fltVal val="0"/>
                                          </p:val>
                                        </p:tav>
                                        <p:tav tm="100000">
                                          <p:val>
                                            <p:strVal val="#ppt_w"/>
                                          </p:val>
                                        </p:tav>
                                      </p:tavLst>
                                    </p:anim>
                                    <p:anim calcmode="lin" valueType="num">
                                      <p:cBhvr>
                                        <p:cTn id="51" dur="1000" fill="hold"/>
                                        <p:tgtEl>
                                          <p:spTgt spid="97"/>
                                        </p:tgtEl>
                                        <p:attrNameLst>
                                          <p:attrName>ppt_h</p:attrName>
                                        </p:attrNameLst>
                                      </p:cBhvr>
                                      <p:tavLst>
                                        <p:tav tm="0">
                                          <p:val>
                                            <p:fltVal val="0"/>
                                          </p:val>
                                        </p:tav>
                                        <p:tav tm="100000">
                                          <p:val>
                                            <p:strVal val="#ppt_h"/>
                                          </p:val>
                                        </p:tav>
                                      </p:tavLst>
                                    </p:anim>
                                    <p:anim calcmode="lin" valueType="num">
                                      <p:cBhvr>
                                        <p:cTn id="52" dur="1000" fill="hold"/>
                                        <p:tgtEl>
                                          <p:spTgt spid="97"/>
                                        </p:tgtEl>
                                        <p:attrNameLst>
                                          <p:attrName>style.rotation</p:attrName>
                                        </p:attrNameLst>
                                      </p:cBhvr>
                                      <p:tavLst>
                                        <p:tav tm="0">
                                          <p:val>
                                            <p:fltVal val="90"/>
                                          </p:val>
                                        </p:tav>
                                        <p:tav tm="100000">
                                          <p:val>
                                            <p:fltVal val="0"/>
                                          </p:val>
                                        </p:tav>
                                      </p:tavLst>
                                    </p:anim>
                                    <p:animEffect transition="in" filter="fade">
                                      <p:cBhvr>
                                        <p:cTn id="53" dur="1000"/>
                                        <p:tgtEl>
                                          <p:spTgt spid="9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13"/>
                                        </p:tgtEl>
                                        <p:attrNameLst>
                                          <p:attrName>style.visibility</p:attrName>
                                        </p:attrNameLst>
                                      </p:cBhvr>
                                      <p:to>
                                        <p:strVal val="visible"/>
                                      </p:to>
                                    </p:set>
                                  </p:childTnLst>
                                </p:cTn>
                              </p:par>
                            </p:childTnLst>
                          </p:cTn>
                        </p:par>
                        <p:par>
                          <p:cTn id="60" fill="hold">
                            <p:stCondLst>
                              <p:cond delay="0"/>
                            </p:stCondLst>
                            <p:childTnLst>
                              <p:par>
                                <p:cTn id="61" presetID="21" presetClass="entr" presetSubtype="1"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heel(1)">
                                      <p:cBhvr>
                                        <p:cTn id="63" dur="20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2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21"/>
                                        </p:tgtEl>
                                        <p:attrNameLst>
                                          <p:attrName>style.visibility</p:attrName>
                                        </p:attrNameLst>
                                      </p:cBhvr>
                                      <p:to>
                                        <p:strVal val="visible"/>
                                      </p:to>
                                    </p:set>
                                  </p:childTnLst>
                                </p:cTn>
                              </p:par>
                              <p:par>
                                <p:cTn id="70" presetID="31" presetClass="entr" presetSubtype="0" fill="hold" nodeType="withEffect">
                                  <p:stCondLst>
                                    <p:cond delay="0"/>
                                  </p:stCondLst>
                                  <p:childTnLst>
                                    <p:set>
                                      <p:cBhvr>
                                        <p:cTn id="71" dur="1" fill="hold">
                                          <p:stCondLst>
                                            <p:cond delay="0"/>
                                          </p:stCondLst>
                                        </p:cTn>
                                        <p:tgtEl>
                                          <p:spTgt spid="109"/>
                                        </p:tgtEl>
                                        <p:attrNameLst>
                                          <p:attrName>style.visibility</p:attrName>
                                        </p:attrNameLst>
                                      </p:cBhvr>
                                      <p:to>
                                        <p:strVal val="visible"/>
                                      </p:to>
                                    </p:set>
                                    <p:anim calcmode="lin" valueType="num">
                                      <p:cBhvr>
                                        <p:cTn id="72" dur="1000" fill="hold"/>
                                        <p:tgtEl>
                                          <p:spTgt spid="109"/>
                                        </p:tgtEl>
                                        <p:attrNameLst>
                                          <p:attrName>ppt_w</p:attrName>
                                        </p:attrNameLst>
                                      </p:cBhvr>
                                      <p:tavLst>
                                        <p:tav tm="0">
                                          <p:val>
                                            <p:fltVal val="0"/>
                                          </p:val>
                                        </p:tav>
                                        <p:tav tm="100000">
                                          <p:val>
                                            <p:strVal val="#ppt_w"/>
                                          </p:val>
                                        </p:tav>
                                      </p:tavLst>
                                    </p:anim>
                                    <p:anim calcmode="lin" valueType="num">
                                      <p:cBhvr>
                                        <p:cTn id="73" dur="1000" fill="hold"/>
                                        <p:tgtEl>
                                          <p:spTgt spid="109"/>
                                        </p:tgtEl>
                                        <p:attrNameLst>
                                          <p:attrName>ppt_h</p:attrName>
                                        </p:attrNameLst>
                                      </p:cBhvr>
                                      <p:tavLst>
                                        <p:tav tm="0">
                                          <p:val>
                                            <p:fltVal val="0"/>
                                          </p:val>
                                        </p:tav>
                                        <p:tav tm="100000">
                                          <p:val>
                                            <p:strVal val="#ppt_h"/>
                                          </p:val>
                                        </p:tav>
                                      </p:tavLst>
                                    </p:anim>
                                    <p:anim calcmode="lin" valueType="num">
                                      <p:cBhvr>
                                        <p:cTn id="74" dur="1000" fill="hold"/>
                                        <p:tgtEl>
                                          <p:spTgt spid="109"/>
                                        </p:tgtEl>
                                        <p:attrNameLst>
                                          <p:attrName>style.rotation</p:attrName>
                                        </p:attrNameLst>
                                      </p:cBhvr>
                                      <p:tavLst>
                                        <p:tav tm="0">
                                          <p:val>
                                            <p:fltVal val="90"/>
                                          </p:val>
                                        </p:tav>
                                        <p:tav tm="100000">
                                          <p:val>
                                            <p:fltVal val="0"/>
                                          </p:val>
                                        </p:tav>
                                      </p:tavLst>
                                    </p:anim>
                                    <p:animEffect transition="in" filter="fade">
                                      <p:cBhvr>
                                        <p:cTn id="75" dur="1000"/>
                                        <p:tgtEl>
                                          <p:spTgt spid="109"/>
                                        </p:tgtEl>
                                      </p:cBhvr>
                                    </p:animEffect>
                                  </p:childTnLst>
                                </p:cTn>
                              </p:par>
                            </p:childTnLst>
                          </p:cTn>
                        </p:par>
                        <p:par>
                          <p:cTn id="76" fill="hold">
                            <p:stCondLst>
                              <p:cond delay="1000"/>
                            </p:stCondLst>
                            <p:childTnLst>
                              <p:par>
                                <p:cTn id="77" presetID="31" presetClass="entr" presetSubtype="0" fill="hold" nodeType="afterEffect">
                                  <p:stCondLst>
                                    <p:cond delay="0"/>
                                  </p:stCondLst>
                                  <p:childTnLst>
                                    <p:set>
                                      <p:cBhvr>
                                        <p:cTn id="78" dur="1" fill="hold">
                                          <p:stCondLst>
                                            <p:cond delay="0"/>
                                          </p:stCondLst>
                                        </p:cTn>
                                        <p:tgtEl>
                                          <p:spTgt spid="110"/>
                                        </p:tgtEl>
                                        <p:attrNameLst>
                                          <p:attrName>style.visibility</p:attrName>
                                        </p:attrNameLst>
                                      </p:cBhvr>
                                      <p:to>
                                        <p:strVal val="visible"/>
                                      </p:to>
                                    </p:set>
                                    <p:anim calcmode="lin" valueType="num">
                                      <p:cBhvr>
                                        <p:cTn id="79" dur="1000" fill="hold"/>
                                        <p:tgtEl>
                                          <p:spTgt spid="110"/>
                                        </p:tgtEl>
                                        <p:attrNameLst>
                                          <p:attrName>ppt_w</p:attrName>
                                        </p:attrNameLst>
                                      </p:cBhvr>
                                      <p:tavLst>
                                        <p:tav tm="0">
                                          <p:val>
                                            <p:fltVal val="0"/>
                                          </p:val>
                                        </p:tav>
                                        <p:tav tm="100000">
                                          <p:val>
                                            <p:strVal val="#ppt_w"/>
                                          </p:val>
                                        </p:tav>
                                      </p:tavLst>
                                    </p:anim>
                                    <p:anim calcmode="lin" valueType="num">
                                      <p:cBhvr>
                                        <p:cTn id="80" dur="1000" fill="hold"/>
                                        <p:tgtEl>
                                          <p:spTgt spid="110"/>
                                        </p:tgtEl>
                                        <p:attrNameLst>
                                          <p:attrName>ppt_h</p:attrName>
                                        </p:attrNameLst>
                                      </p:cBhvr>
                                      <p:tavLst>
                                        <p:tav tm="0">
                                          <p:val>
                                            <p:fltVal val="0"/>
                                          </p:val>
                                        </p:tav>
                                        <p:tav tm="100000">
                                          <p:val>
                                            <p:strVal val="#ppt_h"/>
                                          </p:val>
                                        </p:tav>
                                      </p:tavLst>
                                    </p:anim>
                                    <p:anim calcmode="lin" valueType="num">
                                      <p:cBhvr>
                                        <p:cTn id="81" dur="1000" fill="hold"/>
                                        <p:tgtEl>
                                          <p:spTgt spid="110"/>
                                        </p:tgtEl>
                                        <p:attrNameLst>
                                          <p:attrName>style.rotation</p:attrName>
                                        </p:attrNameLst>
                                      </p:cBhvr>
                                      <p:tavLst>
                                        <p:tav tm="0">
                                          <p:val>
                                            <p:fltVal val="90"/>
                                          </p:val>
                                        </p:tav>
                                        <p:tav tm="100000">
                                          <p:val>
                                            <p:fltVal val="0"/>
                                          </p:val>
                                        </p:tav>
                                      </p:tavLst>
                                    </p:anim>
                                    <p:animEffect transition="in" filter="fade">
                                      <p:cBhvr>
                                        <p:cTn id="82" dur="1000"/>
                                        <p:tgtEl>
                                          <p:spTgt spid="11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anim calcmode="lin" valueType="num">
                                      <p:cBhvr>
                                        <p:cTn id="85" dur="1000" fill="hold"/>
                                        <p:tgtEl>
                                          <p:spTgt spid="111"/>
                                        </p:tgtEl>
                                        <p:attrNameLst>
                                          <p:attrName>ppt_w</p:attrName>
                                        </p:attrNameLst>
                                      </p:cBhvr>
                                      <p:tavLst>
                                        <p:tav tm="0">
                                          <p:val>
                                            <p:fltVal val="0"/>
                                          </p:val>
                                        </p:tav>
                                        <p:tav tm="100000">
                                          <p:val>
                                            <p:strVal val="#ppt_w"/>
                                          </p:val>
                                        </p:tav>
                                      </p:tavLst>
                                    </p:anim>
                                    <p:anim calcmode="lin" valueType="num">
                                      <p:cBhvr>
                                        <p:cTn id="86" dur="1000" fill="hold"/>
                                        <p:tgtEl>
                                          <p:spTgt spid="111"/>
                                        </p:tgtEl>
                                        <p:attrNameLst>
                                          <p:attrName>ppt_h</p:attrName>
                                        </p:attrNameLst>
                                      </p:cBhvr>
                                      <p:tavLst>
                                        <p:tav tm="0">
                                          <p:val>
                                            <p:fltVal val="0"/>
                                          </p:val>
                                        </p:tav>
                                        <p:tav tm="100000">
                                          <p:val>
                                            <p:strVal val="#ppt_h"/>
                                          </p:val>
                                        </p:tav>
                                      </p:tavLst>
                                    </p:anim>
                                    <p:anim calcmode="lin" valueType="num">
                                      <p:cBhvr>
                                        <p:cTn id="87" dur="1000" fill="hold"/>
                                        <p:tgtEl>
                                          <p:spTgt spid="111"/>
                                        </p:tgtEl>
                                        <p:attrNameLst>
                                          <p:attrName>style.rotation</p:attrName>
                                        </p:attrNameLst>
                                      </p:cBhvr>
                                      <p:tavLst>
                                        <p:tav tm="0">
                                          <p:val>
                                            <p:fltVal val="90"/>
                                          </p:val>
                                        </p:tav>
                                        <p:tav tm="100000">
                                          <p:val>
                                            <p:fltVal val="0"/>
                                          </p:val>
                                        </p:tav>
                                      </p:tavLst>
                                    </p:anim>
                                    <p:animEffect transition="in" filter="fade">
                                      <p:cBhvr>
                                        <p:cTn id="88"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9" grpId="0"/>
      <p:bldP spid="60" grpId="0" animBg="1"/>
      <p:bldP spid="100" grpId="0" animBg="1"/>
      <p:bldP spid="111" grpId="0"/>
      <p:bldP spid="112" grpId="0" animBg="1"/>
      <p:bldP spid="120" grpId="0" animBg="1"/>
      <p:bldP spid="2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C9902AE-E550-459F-9A8F-D62645CB64DB}"/>
              </a:ext>
            </a:extLst>
          </p:cNvPr>
          <p:cNvSpPr/>
          <p:nvPr/>
        </p:nvSpPr>
        <p:spPr bwMode="auto">
          <a:xfrm>
            <a:off x="8844194" y="1769410"/>
            <a:ext cx="3012379"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SharePoint </a:t>
            </a:r>
            <a:br>
              <a:rPr lang="en-US" sz="1632" dirty="0">
                <a:solidFill>
                  <a:srgbClr val="ACCBF9">
                    <a:lumMod val="25000"/>
                  </a:srgbClr>
                </a:solidFill>
                <a:latin typeface="Segoe UI"/>
                <a:cs typeface="Segoe UI" pitchFamily="34" charset="0"/>
              </a:rPr>
            </a:br>
            <a:r>
              <a:rPr lang="en-US" sz="1632" dirty="0">
                <a:solidFill>
                  <a:srgbClr val="ACCBF9">
                    <a:lumMod val="25000"/>
                  </a:srgbClr>
                </a:solidFill>
                <a:latin typeface="Segoe UI"/>
                <a:cs typeface="Segoe UI" pitchFamily="34" charset="0"/>
              </a:rPr>
              <a:t>Online</a:t>
            </a:r>
          </a:p>
        </p:txBody>
      </p:sp>
      <p:sp>
        <p:nvSpPr>
          <p:cNvPr id="108" name="Rectangle 107">
            <a:extLst>
              <a:ext uri="{FF2B5EF4-FFF2-40B4-BE49-F238E27FC236}">
                <a16:creationId xmlns:a16="http://schemas.microsoft.com/office/drawing/2014/main" id="{1514E4EC-0E11-4529-B786-6494A24CC120}"/>
              </a:ext>
            </a:extLst>
          </p:cNvPr>
          <p:cNvSpPr/>
          <p:nvPr/>
        </p:nvSpPr>
        <p:spPr bwMode="auto">
          <a:xfrm>
            <a:off x="3508215" y="1748956"/>
            <a:ext cx="3957740"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Microsoft Teams</a:t>
            </a:r>
          </a:p>
        </p:txBody>
      </p: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normAutofit fontScale="90000"/>
          </a:bodyPr>
          <a:lstStyle/>
          <a:p>
            <a:r>
              <a:rPr lang="en-IN" sz="4896" dirty="0"/>
              <a:t>Bring SPFx Solutions into Teams Tab</a:t>
            </a:r>
            <a:endParaRPr lang="en-US" sz="4896" dirty="0"/>
          </a:p>
        </p:txBody>
      </p:sp>
      <p:sp>
        <p:nvSpPr>
          <p:cNvPr id="60" name="TextBox 4">
            <a:extLst>
              <a:ext uri="{FF2B5EF4-FFF2-40B4-BE49-F238E27FC236}">
                <a16:creationId xmlns:a16="http://schemas.microsoft.com/office/drawing/2014/main" id="{390287EC-5D48-4DA9-8FBA-B351C9D08E9D}"/>
              </a:ext>
            </a:extLst>
          </p:cNvPr>
          <p:cNvSpPr txBox="1"/>
          <p:nvPr/>
        </p:nvSpPr>
        <p:spPr>
          <a:xfrm>
            <a:off x="364485" y="1763918"/>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err="1">
                <a:solidFill>
                  <a:prstClr val="white"/>
                </a:solidFill>
                <a:latin typeface="Segoe UI"/>
              </a:rPr>
              <a:t>SPFx</a:t>
            </a:r>
            <a:r>
              <a:rPr lang="en-US" sz="1199" dirty="0">
                <a:solidFill>
                  <a:prstClr val="white"/>
                </a:solidFill>
                <a:latin typeface="Segoe UI"/>
              </a:rPr>
              <a:t> component renders in a dedicated _layout page which is </a:t>
            </a:r>
            <a:r>
              <a:rPr lang="en-US" sz="1199" dirty="0" err="1">
                <a:solidFill>
                  <a:prstClr val="white"/>
                </a:solidFill>
                <a:latin typeface="Segoe UI"/>
              </a:rPr>
              <a:t>iframed</a:t>
            </a:r>
            <a:r>
              <a:rPr lang="en-US" sz="1199" dirty="0">
                <a:solidFill>
                  <a:prstClr val="white"/>
                </a:solidFill>
                <a:latin typeface="Segoe UI"/>
              </a:rPr>
              <a:t> in Teams</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763391" y="2105226"/>
            <a:ext cx="428523" cy="386449"/>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5</a:t>
              </a:r>
            </a:p>
          </p:txBody>
        </p:sp>
      </p:grpSp>
      <p:sp>
        <p:nvSpPr>
          <p:cNvPr id="100" name="TextBox 4">
            <a:extLst>
              <a:ext uri="{FF2B5EF4-FFF2-40B4-BE49-F238E27FC236}">
                <a16:creationId xmlns:a16="http://schemas.microsoft.com/office/drawing/2014/main" id="{E040EB7E-C24E-4829-A68B-306C934AD1B9}"/>
              </a:ext>
            </a:extLst>
          </p:cNvPr>
          <p:cNvSpPr txBox="1"/>
          <p:nvPr/>
        </p:nvSpPr>
        <p:spPr>
          <a:xfrm>
            <a:off x="364485" y="2635419"/>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Teams and SharePoint site context are available to developer</a:t>
            </a:r>
          </a:p>
        </p:txBody>
      </p:sp>
      <p:grpSp>
        <p:nvGrpSpPr>
          <p:cNvPr id="101" name="Group 100">
            <a:extLst>
              <a:ext uri="{FF2B5EF4-FFF2-40B4-BE49-F238E27FC236}">
                <a16:creationId xmlns:a16="http://schemas.microsoft.com/office/drawing/2014/main" id="{9821BD29-12BE-4A86-BE7E-070E78ABDB34}"/>
              </a:ext>
            </a:extLst>
          </p:cNvPr>
          <p:cNvGrpSpPr/>
          <p:nvPr/>
        </p:nvGrpSpPr>
        <p:grpSpPr>
          <a:xfrm>
            <a:off x="2763391" y="2873683"/>
            <a:ext cx="428523" cy="386449"/>
            <a:chOff x="492" y="17985"/>
            <a:chExt cx="524853" cy="524853"/>
          </a:xfrm>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6</a:t>
              </a:r>
            </a:p>
          </p:txBody>
        </p:sp>
      </p:grpSp>
      <p:pic>
        <p:nvPicPr>
          <p:cNvPr id="106" name="Picture 105">
            <a:extLst>
              <a:ext uri="{FF2B5EF4-FFF2-40B4-BE49-F238E27FC236}">
                <a16:creationId xmlns:a16="http://schemas.microsoft.com/office/drawing/2014/main" id="{AB1A18AF-2D04-43E0-B47C-A247C1AA3087}"/>
              </a:ext>
            </a:extLst>
          </p:cNvPr>
          <p:cNvPicPr>
            <a:picLocks noChangeAspect="1"/>
          </p:cNvPicPr>
          <p:nvPr/>
        </p:nvPicPr>
        <p:blipFill>
          <a:blip r:embed="rId3"/>
          <a:stretch>
            <a:fillRect/>
          </a:stretch>
        </p:blipFill>
        <p:spPr>
          <a:xfrm>
            <a:off x="11585837" y="1514700"/>
            <a:ext cx="615163" cy="593834"/>
          </a:xfrm>
          <a:prstGeom prst="rect">
            <a:avLst/>
          </a:prstGeom>
        </p:spPr>
      </p:pic>
      <p:pic>
        <p:nvPicPr>
          <p:cNvPr id="107" name="Picture 106" descr="See the source image">
            <a:extLst>
              <a:ext uri="{FF2B5EF4-FFF2-40B4-BE49-F238E27FC236}">
                <a16:creationId xmlns:a16="http://schemas.microsoft.com/office/drawing/2014/main" id="{395B8017-B6F1-492C-9B1C-004F92AD83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828" y="1334914"/>
            <a:ext cx="957154" cy="868995"/>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Arrow Connector 108">
            <a:extLst>
              <a:ext uri="{FF2B5EF4-FFF2-40B4-BE49-F238E27FC236}">
                <a16:creationId xmlns:a16="http://schemas.microsoft.com/office/drawing/2014/main" id="{B7FE70FF-2D13-471A-952E-CE7C3FBB95E9}"/>
              </a:ext>
            </a:extLst>
          </p:cNvPr>
          <p:cNvCxnSpPr>
            <a:cxnSpLocks/>
          </p:cNvCxnSpPr>
          <p:nvPr/>
        </p:nvCxnSpPr>
        <p:spPr>
          <a:xfrm>
            <a:off x="7618316" y="3855251"/>
            <a:ext cx="1073516" cy="15712"/>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12" name="TextBox 4">
            <a:extLst>
              <a:ext uri="{FF2B5EF4-FFF2-40B4-BE49-F238E27FC236}">
                <a16:creationId xmlns:a16="http://schemas.microsoft.com/office/drawing/2014/main" id="{EDF5F871-8881-4F2B-A7CB-09645CFC1A9E}"/>
              </a:ext>
            </a:extLst>
          </p:cNvPr>
          <p:cNvSpPr txBox="1"/>
          <p:nvPr/>
        </p:nvSpPr>
        <p:spPr>
          <a:xfrm>
            <a:off x="364485" y="3449185"/>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Code is loaded from SharePoint asset library where it was deployed at time of package upload</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763391" y="3790492"/>
            <a:ext cx="428523" cy="386449"/>
            <a:chOff x="492" y="17985"/>
            <a:chExt cx="524853" cy="524853"/>
          </a:xfrm>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7</a:t>
              </a:r>
            </a:p>
          </p:txBody>
        </p:sp>
      </p:grpSp>
      <p:sp>
        <p:nvSpPr>
          <p:cNvPr id="120" name="TextBox 4">
            <a:extLst>
              <a:ext uri="{FF2B5EF4-FFF2-40B4-BE49-F238E27FC236}">
                <a16:creationId xmlns:a16="http://schemas.microsoft.com/office/drawing/2014/main" id="{83FB44FE-C636-4E68-817D-D608156CF5DD}"/>
              </a:ext>
            </a:extLst>
          </p:cNvPr>
          <p:cNvSpPr txBox="1"/>
          <p:nvPr/>
        </p:nvSpPr>
        <p:spPr>
          <a:xfrm>
            <a:off x="364485" y="4451163"/>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Alternatively, code can also run in different CDN location </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763391" y="4698363"/>
            <a:ext cx="428523" cy="386449"/>
            <a:chOff x="492" y="17985"/>
            <a:chExt cx="524853" cy="524853"/>
          </a:xfrm>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7</a:t>
              </a:r>
            </a:p>
          </p:txBody>
        </p:sp>
      </p:grpSp>
      <p:pic>
        <p:nvPicPr>
          <p:cNvPr id="50" name="Picture 1" descr="image001">
            <a:extLst>
              <a:ext uri="{FF2B5EF4-FFF2-40B4-BE49-F238E27FC236}">
                <a16:creationId xmlns:a16="http://schemas.microsoft.com/office/drawing/2014/main" id="{E4040BCA-C26D-4AF0-8A1D-782FE12108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966" y="2497668"/>
            <a:ext cx="355203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a:extLst>
              <a:ext uri="{FF2B5EF4-FFF2-40B4-BE49-F238E27FC236}">
                <a16:creationId xmlns:a16="http://schemas.microsoft.com/office/drawing/2014/main" id="{E688964C-A93C-4DB0-92FD-C6004A243649}"/>
              </a:ext>
            </a:extLst>
          </p:cNvPr>
          <p:cNvSpPr/>
          <p:nvPr/>
        </p:nvSpPr>
        <p:spPr bwMode="auto">
          <a:xfrm>
            <a:off x="4761977" y="2984912"/>
            <a:ext cx="2216749" cy="178353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69" tIns="46616" rIns="46616" bIns="46616" numCol="1" spcCol="0" rtlCol="0" fromWordArt="0" anchor="ctr" anchorCtr="0" forceAA="0" compatLnSpc="1">
            <a:prstTxWarp prst="textNoShape">
              <a:avLst/>
            </a:prstTxWarp>
            <a:noAutofit/>
          </a:bodyPr>
          <a:lstStyle/>
          <a:p>
            <a:pPr algn="ctr" defTabSz="931932" fontAlgn="base">
              <a:spcBef>
                <a:spcPct val="0"/>
              </a:spcBef>
              <a:spcAft>
                <a:spcPct val="0"/>
              </a:spcAft>
            </a:pPr>
            <a:r>
              <a:rPr lang="en-US" b="1" dirty="0" err="1">
                <a:solidFill>
                  <a:srgbClr val="ACCBF9">
                    <a:lumMod val="25000"/>
                  </a:srgbClr>
                </a:solidFill>
                <a:latin typeface="Segoe UI"/>
                <a:ea typeface="Segoe UI" pitchFamily="34" charset="0"/>
                <a:cs typeface="Segoe UI" pitchFamily="34" charset="0"/>
              </a:rPr>
              <a:t>SPFx</a:t>
            </a:r>
            <a:br>
              <a:rPr lang="en-US" b="1" dirty="0">
                <a:solidFill>
                  <a:srgbClr val="ACCBF9">
                    <a:lumMod val="25000"/>
                  </a:srgbClr>
                </a:solidFill>
                <a:latin typeface="Segoe UI"/>
                <a:ea typeface="Segoe UI" pitchFamily="34" charset="0"/>
                <a:cs typeface="Segoe UI" pitchFamily="34" charset="0"/>
              </a:rPr>
            </a:br>
            <a:r>
              <a:rPr lang="en-US" b="1" dirty="0">
                <a:solidFill>
                  <a:srgbClr val="ACCBF9">
                    <a:lumMod val="25000"/>
                  </a:srgbClr>
                </a:solidFill>
                <a:latin typeface="Segoe UI"/>
                <a:ea typeface="Segoe UI" pitchFamily="34" charset="0"/>
                <a:cs typeface="Segoe UI" pitchFamily="34" charset="0"/>
              </a:rPr>
              <a:t>Application</a:t>
            </a:r>
          </a:p>
        </p:txBody>
      </p:sp>
      <p:pic>
        <p:nvPicPr>
          <p:cNvPr id="57" name="Picture 56">
            <a:extLst>
              <a:ext uri="{FF2B5EF4-FFF2-40B4-BE49-F238E27FC236}">
                <a16:creationId xmlns:a16="http://schemas.microsoft.com/office/drawing/2014/main" id="{B29233DE-D1D7-4C49-AAEC-E300A89C6EEC}"/>
              </a:ext>
            </a:extLst>
          </p:cNvPr>
          <p:cNvPicPr>
            <a:picLocks noChangeAspect="1"/>
          </p:cNvPicPr>
          <p:nvPr/>
        </p:nvPicPr>
        <p:blipFill>
          <a:blip r:embed="rId6"/>
          <a:stretch>
            <a:fillRect/>
          </a:stretch>
        </p:blipFill>
        <p:spPr>
          <a:xfrm>
            <a:off x="9819107" y="4229498"/>
            <a:ext cx="794544" cy="683475"/>
          </a:xfrm>
          <a:prstGeom prst="rect">
            <a:avLst/>
          </a:prstGeom>
        </p:spPr>
      </p:pic>
      <p:sp>
        <p:nvSpPr>
          <p:cNvPr id="58" name="TextBox 57">
            <a:extLst>
              <a:ext uri="{FF2B5EF4-FFF2-40B4-BE49-F238E27FC236}">
                <a16:creationId xmlns:a16="http://schemas.microsoft.com/office/drawing/2014/main" id="{185F9C27-521A-4249-AA78-FB925F055452}"/>
              </a:ext>
            </a:extLst>
          </p:cNvPr>
          <p:cNvSpPr txBox="1"/>
          <p:nvPr/>
        </p:nvSpPr>
        <p:spPr>
          <a:xfrm>
            <a:off x="9255221" y="4818691"/>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Asset Library</a:t>
            </a:r>
          </a:p>
        </p:txBody>
      </p:sp>
      <p:grpSp>
        <p:nvGrpSpPr>
          <p:cNvPr id="3" name="Group 2">
            <a:extLst>
              <a:ext uri="{FF2B5EF4-FFF2-40B4-BE49-F238E27FC236}">
                <a16:creationId xmlns:a16="http://schemas.microsoft.com/office/drawing/2014/main" id="{C1BC1CE1-2B66-4E08-A3DE-A069A840825A}"/>
              </a:ext>
            </a:extLst>
          </p:cNvPr>
          <p:cNvGrpSpPr/>
          <p:nvPr/>
        </p:nvGrpSpPr>
        <p:grpSpPr>
          <a:xfrm>
            <a:off x="9914636" y="4339649"/>
            <a:ext cx="314723" cy="400086"/>
            <a:chOff x="10200394" y="1452694"/>
            <a:chExt cx="530831" cy="599884"/>
          </a:xfrm>
        </p:grpSpPr>
        <p:pic>
          <p:nvPicPr>
            <p:cNvPr id="61" name="Picture 60">
              <a:extLst>
                <a:ext uri="{FF2B5EF4-FFF2-40B4-BE49-F238E27FC236}">
                  <a16:creationId xmlns:a16="http://schemas.microsoft.com/office/drawing/2014/main" id="{FEACA03A-63DE-4227-806C-317B5D5FF83B}"/>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62" name="TextBox 61">
              <a:extLst>
                <a:ext uri="{FF2B5EF4-FFF2-40B4-BE49-F238E27FC236}">
                  <a16:creationId xmlns:a16="http://schemas.microsoft.com/office/drawing/2014/main" id="{E139EF80-F2C2-45BA-A6D5-3FD9D8293098}"/>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grpSp>
        <p:nvGrpSpPr>
          <p:cNvPr id="63" name="Group 62">
            <a:extLst>
              <a:ext uri="{FF2B5EF4-FFF2-40B4-BE49-F238E27FC236}">
                <a16:creationId xmlns:a16="http://schemas.microsoft.com/office/drawing/2014/main" id="{0F5D09B2-D50E-4128-BC9A-6EB69E2D392C}"/>
              </a:ext>
            </a:extLst>
          </p:cNvPr>
          <p:cNvGrpSpPr/>
          <p:nvPr/>
        </p:nvGrpSpPr>
        <p:grpSpPr>
          <a:xfrm>
            <a:off x="10070070" y="4495083"/>
            <a:ext cx="314723" cy="400086"/>
            <a:chOff x="10200394" y="1452694"/>
            <a:chExt cx="530831" cy="599884"/>
          </a:xfrm>
        </p:grpSpPr>
        <p:pic>
          <p:nvPicPr>
            <p:cNvPr id="64" name="Picture 63">
              <a:extLst>
                <a:ext uri="{FF2B5EF4-FFF2-40B4-BE49-F238E27FC236}">
                  <a16:creationId xmlns:a16="http://schemas.microsoft.com/office/drawing/2014/main" id="{28EB78F9-69C2-4EBD-A2EB-47C148855541}"/>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73" name="TextBox 72">
              <a:extLst>
                <a:ext uri="{FF2B5EF4-FFF2-40B4-BE49-F238E27FC236}">
                  <a16:creationId xmlns:a16="http://schemas.microsoft.com/office/drawing/2014/main" id="{560D9A3E-07F5-49BA-BEA9-6F50BCC60098}"/>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pic>
        <p:nvPicPr>
          <p:cNvPr id="83" name="Picture 82">
            <a:extLst>
              <a:ext uri="{FF2B5EF4-FFF2-40B4-BE49-F238E27FC236}">
                <a16:creationId xmlns:a16="http://schemas.microsoft.com/office/drawing/2014/main" id="{A258D0F5-FFAF-47E9-B153-1D145E3B0E91}"/>
              </a:ext>
            </a:extLst>
          </p:cNvPr>
          <p:cNvPicPr>
            <a:picLocks noChangeAspect="1"/>
          </p:cNvPicPr>
          <p:nvPr/>
        </p:nvPicPr>
        <p:blipFill>
          <a:blip r:embed="rId8"/>
          <a:stretch>
            <a:fillRect/>
          </a:stretch>
        </p:blipFill>
        <p:spPr>
          <a:xfrm>
            <a:off x="9779261" y="5549556"/>
            <a:ext cx="1245445" cy="794828"/>
          </a:xfrm>
          <a:prstGeom prst="rect">
            <a:avLst/>
          </a:prstGeom>
        </p:spPr>
      </p:pic>
      <p:grpSp>
        <p:nvGrpSpPr>
          <p:cNvPr id="84" name="Group 83">
            <a:extLst>
              <a:ext uri="{FF2B5EF4-FFF2-40B4-BE49-F238E27FC236}">
                <a16:creationId xmlns:a16="http://schemas.microsoft.com/office/drawing/2014/main" id="{2319FF07-8E86-4E46-9C79-ED39596F6C66}"/>
              </a:ext>
            </a:extLst>
          </p:cNvPr>
          <p:cNvGrpSpPr/>
          <p:nvPr/>
        </p:nvGrpSpPr>
        <p:grpSpPr>
          <a:xfrm>
            <a:off x="10235933" y="5704298"/>
            <a:ext cx="314723" cy="400086"/>
            <a:chOff x="10200394" y="1452694"/>
            <a:chExt cx="530831" cy="599884"/>
          </a:xfrm>
        </p:grpSpPr>
        <p:pic>
          <p:nvPicPr>
            <p:cNvPr id="86" name="Picture 85">
              <a:extLst>
                <a:ext uri="{FF2B5EF4-FFF2-40B4-BE49-F238E27FC236}">
                  <a16:creationId xmlns:a16="http://schemas.microsoft.com/office/drawing/2014/main" id="{DBAA4748-FB8B-42D6-B8D1-0CCCC0514C0C}"/>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87" name="TextBox 86">
              <a:extLst>
                <a:ext uri="{FF2B5EF4-FFF2-40B4-BE49-F238E27FC236}">
                  <a16:creationId xmlns:a16="http://schemas.microsoft.com/office/drawing/2014/main" id="{62DDC46D-E501-4729-8422-C051AF055105}"/>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grpSp>
        <p:nvGrpSpPr>
          <p:cNvPr id="88" name="Group 87">
            <a:extLst>
              <a:ext uri="{FF2B5EF4-FFF2-40B4-BE49-F238E27FC236}">
                <a16:creationId xmlns:a16="http://schemas.microsoft.com/office/drawing/2014/main" id="{732E2A3A-463C-455A-9354-88C4C3170343}"/>
              </a:ext>
            </a:extLst>
          </p:cNvPr>
          <p:cNvGrpSpPr/>
          <p:nvPr/>
        </p:nvGrpSpPr>
        <p:grpSpPr>
          <a:xfrm>
            <a:off x="10391367" y="5859732"/>
            <a:ext cx="314723" cy="400086"/>
            <a:chOff x="10200394" y="1452694"/>
            <a:chExt cx="530831" cy="599884"/>
          </a:xfrm>
        </p:grpSpPr>
        <p:pic>
          <p:nvPicPr>
            <p:cNvPr id="89" name="Picture 88">
              <a:extLst>
                <a:ext uri="{FF2B5EF4-FFF2-40B4-BE49-F238E27FC236}">
                  <a16:creationId xmlns:a16="http://schemas.microsoft.com/office/drawing/2014/main" id="{CBDF5CC4-9734-48AA-9A0C-0BB6629B413A}"/>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90" name="TextBox 89">
              <a:extLst>
                <a:ext uri="{FF2B5EF4-FFF2-40B4-BE49-F238E27FC236}">
                  <a16:creationId xmlns:a16="http://schemas.microsoft.com/office/drawing/2014/main" id="{A020D8DD-81C5-44C7-A0EC-3ED13E72FCCF}"/>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pic>
        <p:nvPicPr>
          <p:cNvPr id="41" name="Picture 40">
            <a:extLst>
              <a:ext uri="{FF2B5EF4-FFF2-40B4-BE49-F238E27FC236}">
                <a16:creationId xmlns:a16="http://schemas.microsoft.com/office/drawing/2014/main" id="{31A875F7-9E09-461A-898C-5587B42BCDE8}"/>
              </a:ext>
            </a:extLst>
          </p:cNvPr>
          <p:cNvPicPr>
            <a:picLocks noChangeAspect="1"/>
          </p:cNvPicPr>
          <p:nvPr/>
        </p:nvPicPr>
        <p:blipFill>
          <a:blip r:embed="rId6"/>
          <a:stretch>
            <a:fillRect/>
          </a:stretch>
        </p:blipFill>
        <p:spPr>
          <a:xfrm>
            <a:off x="9819107" y="2917349"/>
            <a:ext cx="794544" cy="683475"/>
          </a:xfrm>
          <a:prstGeom prst="rect">
            <a:avLst/>
          </a:prstGeom>
        </p:spPr>
      </p:pic>
      <p:sp>
        <p:nvSpPr>
          <p:cNvPr id="42" name="TextBox 41">
            <a:extLst>
              <a:ext uri="{FF2B5EF4-FFF2-40B4-BE49-F238E27FC236}">
                <a16:creationId xmlns:a16="http://schemas.microsoft.com/office/drawing/2014/main" id="{A4F365D6-00AF-4851-A429-9A8764B8CDD4}"/>
              </a:ext>
            </a:extLst>
          </p:cNvPr>
          <p:cNvSpPr txBox="1"/>
          <p:nvPr/>
        </p:nvSpPr>
        <p:spPr>
          <a:xfrm>
            <a:off x="9255221" y="3506541"/>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Webpart.aspx</a:t>
            </a:r>
          </a:p>
        </p:txBody>
      </p:sp>
    </p:spTree>
    <p:extLst>
      <p:ext uri="{BB962C8B-B14F-4D97-AF65-F5344CB8AC3E}">
        <p14:creationId xmlns:p14="http://schemas.microsoft.com/office/powerpoint/2010/main" val="3350504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par>
                          <p:cTn id="9" fill="hold">
                            <p:stCondLst>
                              <p:cond delay="0"/>
                            </p:stCondLst>
                            <p:childTnLst>
                              <p:par>
                                <p:cTn id="10" presetID="31" presetClass="entr" presetSubtype="0"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1000" fill="hold"/>
                                        <p:tgtEl>
                                          <p:spTgt spid="50"/>
                                        </p:tgtEl>
                                        <p:attrNameLst>
                                          <p:attrName>ppt_w</p:attrName>
                                        </p:attrNameLst>
                                      </p:cBhvr>
                                      <p:tavLst>
                                        <p:tav tm="0">
                                          <p:val>
                                            <p:fltVal val="0"/>
                                          </p:val>
                                        </p:tav>
                                        <p:tav tm="100000">
                                          <p:val>
                                            <p:strVal val="#ppt_w"/>
                                          </p:val>
                                        </p:tav>
                                      </p:tavLst>
                                    </p:anim>
                                    <p:anim calcmode="lin" valueType="num">
                                      <p:cBhvr>
                                        <p:cTn id="13" dur="1000" fill="hold"/>
                                        <p:tgtEl>
                                          <p:spTgt spid="50"/>
                                        </p:tgtEl>
                                        <p:attrNameLst>
                                          <p:attrName>ppt_h</p:attrName>
                                        </p:attrNameLst>
                                      </p:cBhvr>
                                      <p:tavLst>
                                        <p:tav tm="0">
                                          <p:val>
                                            <p:fltVal val="0"/>
                                          </p:val>
                                        </p:tav>
                                        <p:tav tm="100000">
                                          <p:val>
                                            <p:strVal val="#ppt_h"/>
                                          </p:val>
                                        </p:tav>
                                      </p:tavLst>
                                    </p:anim>
                                    <p:anim calcmode="lin" valueType="num">
                                      <p:cBhvr>
                                        <p:cTn id="14" dur="1000" fill="hold"/>
                                        <p:tgtEl>
                                          <p:spTgt spid="50"/>
                                        </p:tgtEl>
                                        <p:attrNameLst>
                                          <p:attrName>style.rotation</p:attrName>
                                        </p:attrNameLst>
                                      </p:cBhvr>
                                      <p:tavLst>
                                        <p:tav tm="0">
                                          <p:val>
                                            <p:fltVal val="90"/>
                                          </p:val>
                                        </p:tav>
                                        <p:tav tm="100000">
                                          <p:val>
                                            <p:fltVal val="0"/>
                                          </p:val>
                                        </p:tav>
                                      </p:tavLst>
                                    </p:anim>
                                    <p:animEffect transition="in" filter="fade">
                                      <p:cBhvr>
                                        <p:cTn id="15" dur="1000"/>
                                        <p:tgtEl>
                                          <p:spTgt spid="50"/>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1000" fill="hold"/>
                                        <p:tgtEl>
                                          <p:spTgt spid="55"/>
                                        </p:tgtEl>
                                        <p:attrNameLst>
                                          <p:attrName>ppt_w</p:attrName>
                                        </p:attrNameLst>
                                      </p:cBhvr>
                                      <p:tavLst>
                                        <p:tav tm="0">
                                          <p:val>
                                            <p:fltVal val="0"/>
                                          </p:val>
                                        </p:tav>
                                        <p:tav tm="100000">
                                          <p:val>
                                            <p:strVal val="#ppt_w"/>
                                          </p:val>
                                        </p:tav>
                                      </p:tavLst>
                                    </p:anim>
                                    <p:anim calcmode="lin" valueType="num">
                                      <p:cBhvr>
                                        <p:cTn id="19" dur="1000" fill="hold"/>
                                        <p:tgtEl>
                                          <p:spTgt spid="55"/>
                                        </p:tgtEl>
                                        <p:attrNameLst>
                                          <p:attrName>ppt_h</p:attrName>
                                        </p:attrNameLst>
                                      </p:cBhvr>
                                      <p:tavLst>
                                        <p:tav tm="0">
                                          <p:val>
                                            <p:fltVal val="0"/>
                                          </p:val>
                                        </p:tav>
                                        <p:tav tm="100000">
                                          <p:val>
                                            <p:strVal val="#ppt_h"/>
                                          </p:val>
                                        </p:tav>
                                      </p:tavLst>
                                    </p:anim>
                                    <p:anim calcmode="lin" valueType="num">
                                      <p:cBhvr>
                                        <p:cTn id="20" dur="1000" fill="hold"/>
                                        <p:tgtEl>
                                          <p:spTgt spid="55"/>
                                        </p:tgtEl>
                                        <p:attrNameLst>
                                          <p:attrName>style.rotation</p:attrName>
                                        </p:attrNameLst>
                                      </p:cBhvr>
                                      <p:tavLst>
                                        <p:tav tm="0">
                                          <p:val>
                                            <p:fltVal val="90"/>
                                          </p:val>
                                        </p:tav>
                                        <p:tav tm="100000">
                                          <p:val>
                                            <p:fltVal val="0"/>
                                          </p:val>
                                        </p:tav>
                                      </p:tavLst>
                                    </p:anim>
                                    <p:animEffect transition="in" filter="fade">
                                      <p:cBhvr>
                                        <p:cTn id="21" dur="10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childTnLst>
                                </p:cTn>
                              </p:par>
                            </p:childTnLst>
                          </p:cTn>
                        </p:par>
                        <p:par>
                          <p:cTn id="34" fill="hold">
                            <p:stCondLst>
                              <p:cond delay="0"/>
                            </p:stCondLst>
                            <p:childTnLst>
                              <p:par>
                                <p:cTn id="35" presetID="31" presetClass="entr" presetSubtype="0"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1000" fill="hold"/>
                                        <p:tgtEl>
                                          <p:spTgt spid="109"/>
                                        </p:tgtEl>
                                        <p:attrNameLst>
                                          <p:attrName>ppt_w</p:attrName>
                                        </p:attrNameLst>
                                      </p:cBhvr>
                                      <p:tavLst>
                                        <p:tav tm="0">
                                          <p:val>
                                            <p:fltVal val="0"/>
                                          </p:val>
                                        </p:tav>
                                        <p:tav tm="100000">
                                          <p:val>
                                            <p:strVal val="#ppt_w"/>
                                          </p:val>
                                        </p:tav>
                                      </p:tavLst>
                                    </p:anim>
                                    <p:anim calcmode="lin" valueType="num">
                                      <p:cBhvr>
                                        <p:cTn id="38" dur="1000" fill="hold"/>
                                        <p:tgtEl>
                                          <p:spTgt spid="109"/>
                                        </p:tgtEl>
                                        <p:attrNameLst>
                                          <p:attrName>ppt_h</p:attrName>
                                        </p:attrNameLst>
                                      </p:cBhvr>
                                      <p:tavLst>
                                        <p:tav tm="0">
                                          <p:val>
                                            <p:fltVal val="0"/>
                                          </p:val>
                                        </p:tav>
                                        <p:tav tm="100000">
                                          <p:val>
                                            <p:strVal val="#ppt_h"/>
                                          </p:val>
                                        </p:tav>
                                      </p:tavLst>
                                    </p:anim>
                                    <p:anim calcmode="lin" valueType="num">
                                      <p:cBhvr>
                                        <p:cTn id="39" dur="1000" fill="hold"/>
                                        <p:tgtEl>
                                          <p:spTgt spid="109"/>
                                        </p:tgtEl>
                                        <p:attrNameLst>
                                          <p:attrName>style.rotation</p:attrName>
                                        </p:attrNameLst>
                                      </p:cBhvr>
                                      <p:tavLst>
                                        <p:tav tm="0">
                                          <p:val>
                                            <p:fltVal val="90"/>
                                          </p:val>
                                        </p:tav>
                                        <p:tav tm="100000">
                                          <p:val>
                                            <p:fltVal val="0"/>
                                          </p:val>
                                        </p:tav>
                                      </p:tavLst>
                                    </p:anim>
                                    <p:animEffect transition="in" filter="fade">
                                      <p:cBhvr>
                                        <p:cTn id="40" dur="1000"/>
                                        <p:tgtEl>
                                          <p:spTgt spid="109"/>
                                        </p:tgtEl>
                                      </p:cBhvr>
                                    </p:animEffect>
                                  </p:childTnLst>
                                </p:cTn>
                              </p:par>
                            </p:childTnLst>
                          </p:cTn>
                        </p:par>
                        <p:par>
                          <p:cTn id="41" fill="hold">
                            <p:stCondLst>
                              <p:cond delay="1000"/>
                            </p:stCondLst>
                            <p:childTnLst>
                              <p:par>
                                <p:cTn id="42" presetID="31"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1000" fill="hold"/>
                                        <p:tgtEl>
                                          <p:spTgt spid="58"/>
                                        </p:tgtEl>
                                        <p:attrNameLst>
                                          <p:attrName>ppt_w</p:attrName>
                                        </p:attrNameLst>
                                      </p:cBhvr>
                                      <p:tavLst>
                                        <p:tav tm="0">
                                          <p:val>
                                            <p:fltVal val="0"/>
                                          </p:val>
                                        </p:tav>
                                        <p:tav tm="100000">
                                          <p:val>
                                            <p:strVal val="#ppt_w"/>
                                          </p:val>
                                        </p:tav>
                                      </p:tavLst>
                                    </p:anim>
                                    <p:anim calcmode="lin" valueType="num">
                                      <p:cBhvr>
                                        <p:cTn id="45" dur="1000" fill="hold"/>
                                        <p:tgtEl>
                                          <p:spTgt spid="58"/>
                                        </p:tgtEl>
                                        <p:attrNameLst>
                                          <p:attrName>ppt_h</p:attrName>
                                        </p:attrNameLst>
                                      </p:cBhvr>
                                      <p:tavLst>
                                        <p:tav tm="0">
                                          <p:val>
                                            <p:fltVal val="0"/>
                                          </p:val>
                                        </p:tav>
                                        <p:tav tm="100000">
                                          <p:val>
                                            <p:strVal val="#ppt_h"/>
                                          </p:val>
                                        </p:tav>
                                      </p:tavLst>
                                    </p:anim>
                                    <p:anim calcmode="lin" valueType="num">
                                      <p:cBhvr>
                                        <p:cTn id="46" dur="1000" fill="hold"/>
                                        <p:tgtEl>
                                          <p:spTgt spid="58"/>
                                        </p:tgtEl>
                                        <p:attrNameLst>
                                          <p:attrName>style.rotation</p:attrName>
                                        </p:attrNameLst>
                                      </p:cBhvr>
                                      <p:tavLst>
                                        <p:tav tm="0">
                                          <p:val>
                                            <p:fltVal val="90"/>
                                          </p:val>
                                        </p:tav>
                                        <p:tav tm="100000">
                                          <p:val>
                                            <p:fltVal val="0"/>
                                          </p:val>
                                        </p:tav>
                                      </p:tavLst>
                                    </p:anim>
                                    <p:animEffect transition="in" filter="fade">
                                      <p:cBhvr>
                                        <p:cTn id="47" dur="1000"/>
                                        <p:tgtEl>
                                          <p:spTgt spid="58"/>
                                        </p:tgtEl>
                                      </p:cBhvr>
                                    </p:animEffect>
                                  </p:childTnLst>
                                </p:cTn>
                              </p:par>
                              <p:par>
                                <p:cTn id="48" presetID="3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p:cTn id="50" dur="1000" fill="hold"/>
                                        <p:tgtEl>
                                          <p:spTgt spid="57"/>
                                        </p:tgtEl>
                                        <p:attrNameLst>
                                          <p:attrName>ppt_w</p:attrName>
                                        </p:attrNameLst>
                                      </p:cBhvr>
                                      <p:tavLst>
                                        <p:tav tm="0">
                                          <p:val>
                                            <p:fltVal val="0"/>
                                          </p:val>
                                        </p:tav>
                                        <p:tav tm="100000">
                                          <p:val>
                                            <p:strVal val="#ppt_w"/>
                                          </p:val>
                                        </p:tav>
                                      </p:tavLst>
                                    </p:anim>
                                    <p:anim calcmode="lin" valueType="num">
                                      <p:cBhvr>
                                        <p:cTn id="51" dur="1000" fill="hold"/>
                                        <p:tgtEl>
                                          <p:spTgt spid="57"/>
                                        </p:tgtEl>
                                        <p:attrNameLst>
                                          <p:attrName>ppt_h</p:attrName>
                                        </p:attrNameLst>
                                      </p:cBhvr>
                                      <p:tavLst>
                                        <p:tav tm="0">
                                          <p:val>
                                            <p:fltVal val="0"/>
                                          </p:val>
                                        </p:tav>
                                        <p:tav tm="100000">
                                          <p:val>
                                            <p:strVal val="#ppt_h"/>
                                          </p:val>
                                        </p:tav>
                                      </p:tavLst>
                                    </p:anim>
                                    <p:anim calcmode="lin" valueType="num">
                                      <p:cBhvr>
                                        <p:cTn id="52" dur="1000" fill="hold"/>
                                        <p:tgtEl>
                                          <p:spTgt spid="57"/>
                                        </p:tgtEl>
                                        <p:attrNameLst>
                                          <p:attrName>style.rotation</p:attrName>
                                        </p:attrNameLst>
                                      </p:cBhvr>
                                      <p:tavLst>
                                        <p:tav tm="0">
                                          <p:val>
                                            <p:fltVal val="90"/>
                                          </p:val>
                                        </p:tav>
                                        <p:tav tm="100000">
                                          <p:val>
                                            <p:fltVal val="0"/>
                                          </p:val>
                                        </p:tav>
                                      </p:tavLst>
                                    </p:anim>
                                    <p:animEffect transition="in" filter="fade">
                                      <p:cBhvr>
                                        <p:cTn id="53" dur="1000"/>
                                        <p:tgtEl>
                                          <p:spTgt spid="57"/>
                                        </p:tgtEl>
                                      </p:cBhvr>
                                    </p:animEffect>
                                  </p:childTnLst>
                                </p:cTn>
                              </p:par>
                            </p:childTnLst>
                          </p:cTn>
                        </p:par>
                        <p:par>
                          <p:cTn id="54" fill="hold">
                            <p:stCondLst>
                              <p:cond delay="2000"/>
                            </p:stCondLst>
                            <p:childTnLst>
                              <p:par>
                                <p:cTn id="55" presetID="31" presetClass="entr" presetSubtype="0" fill="hold"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1000" fill="hold"/>
                                        <p:tgtEl>
                                          <p:spTgt spid="63"/>
                                        </p:tgtEl>
                                        <p:attrNameLst>
                                          <p:attrName>ppt_w</p:attrName>
                                        </p:attrNameLst>
                                      </p:cBhvr>
                                      <p:tavLst>
                                        <p:tav tm="0">
                                          <p:val>
                                            <p:fltVal val="0"/>
                                          </p:val>
                                        </p:tav>
                                        <p:tav tm="100000">
                                          <p:val>
                                            <p:strVal val="#ppt_w"/>
                                          </p:val>
                                        </p:tav>
                                      </p:tavLst>
                                    </p:anim>
                                    <p:anim calcmode="lin" valueType="num">
                                      <p:cBhvr>
                                        <p:cTn id="58" dur="1000" fill="hold"/>
                                        <p:tgtEl>
                                          <p:spTgt spid="63"/>
                                        </p:tgtEl>
                                        <p:attrNameLst>
                                          <p:attrName>ppt_h</p:attrName>
                                        </p:attrNameLst>
                                      </p:cBhvr>
                                      <p:tavLst>
                                        <p:tav tm="0">
                                          <p:val>
                                            <p:fltVal val="0"/>
                                          </p:val>
                                        </p:tav>
                                        <p:tav tm="100000">
                                          <p:val>
                                            <p:strVal val="#ppt_h"/>
                                          </p:val>
                                        </p:tav>
                                      </p:tavLst>
                                    </p:anim>
                                    <p:anim calcmode="lin" valueType="num">
                                      <p:cBhvr>
                                        <p:cTn id="59" dur="1000" fill="hold"/>
                                        <p:tgtEl>
                                          <p:spTgt spid="63"/>
                                        </p:tgtEl>
                                        <p:attrNameLst>
                                          <p:attrName>style.rotation</p:attrName>
                                        </p:attrNameLst>
                                      </p:cBhvr>
                                      <p:tavLst>
                                        <p:tav tm="0">
                                          <p:val>
                                            <p:fltVal val="90"/>
                                          </p:val>
                                        </p:tav>
                                        <p:tav tm="100000">
                                          <p:val>
                                            <p:fltVal val="0"/>
                                          </p:val>
                                        </p:tav>
                                      </p:tavLst>
                                    </p:anim>
                                    <p:animEffect transition="in" filter="fade">
                                      <p:cBhvr>
                                        <p:cTn id="60" dur="1000"/>
                                        <p:tgtEl>
                                          <p:spTgt spid="63"/>
                                        </p:tgtEl>
                                      </p:cBhvr>
                                    </p:animEffect>
                                  </p:childTnLst>
                                </p:cTn>
                              </p:par>
                              <p:par>
                                <p:cTn id="61" presetID="31"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1000" fill="hold"/>
                                        <p:tgtEl>
                                          <p:spTgt spid="3"/>
                                        </p:tgtEl>
                                        <p:attrNameLst>
                                          <p:attrName>ppt_w</p:attrName>
                                        </p:attrNameLst>
                                      </p:cBhvr>
                                      <p:tavLst>
                                        <p:tav tm="0">
                                          <p:val>
                                            <p:fltVal val="0"/>
                                          </p:val>
                                        </p:tav>
                                        <p:tav tm="100000">
                                          <p:val>
                                            <p:strVal val="#ppt_w"/>
                                          </p:val>
                                        </p:tav>
                                      </p:tavLst>
                                    </p:anim>
                                    <p:anim calcmode="lin" valueType="num">
                                      <p:cBhvr>
                                        <p:cTn id="64" dur="1000" fill="hold"/>
                                        <p:tgtEl>
                                          <p:spTgt spid="3"/>
                                        </p:tgtEl>
                                        <p:attrNameLst>
                                          <p:attrName>ppt_h</p:attrName>
                                        </p:attrNameLst>
                                      </p:cBhvr>
                                      <p:tavLst>
                                        <p:tav tm="0">
                                          <p:val>
                                            <p:fltVal val="0"/>
                                          </p:val>
                                        </p:tav>
                                        <p:tav tm="100000">
                                          <p:val>
                                            <p:strVal val="#ppt_h"/>
                                          </p:val>
                                        </p:tav>
                                      </p:tavLst>
                                    </p:anim>
                                    <p:anim calcmode="lin" valueType="num">
                                      <p:cBhvr>
                                        <p:cTn id="65" dur="1000" fill="hold"/>
                                        <p:tgtEl>
                                          <p:spTgt spid="3"/>
                                        </p:tgtEl>
                                        <p:attrNameLst>
                                          <p:attrName>style.rotation</p:attrName>
                                        </p:attrNameLst>
                                      </p:cBhvr>
                                      <p:tavLst>
                                        <p:tav tm="0">
                                          <p:val>
                                            <p:fltVal val="90"/>
                                          </p:val>
                                        </p:tav>
                                        <p:tav tm="100000">
                                          <p:val>
                                            <p:fltVal val="0"/>
                                          </p:val>
                                        </p:tav>
                                      </p:tavLst>
                                    </p:anim>
                                    <p:animEffect transition="in" filter="fade">
                                      <p:cBhvr>
                                        <p:cTn id="66" dur="10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3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anim calcmode="lin" valueType="num">
                                      <p:cBhvr>
                                        <p:cTn id="75" dur="1000" fill="hold"/>
                                        <p:tgtEl>
                                          <p:spTgt spid="83"/>
                                        </p:tgtEl>
                                        <p:attrNameLst>
                                          <p:attrName>ppt_w</p:attrName>
                                        </p:attrNameLst>
                                      </p:cBhvr>
                                      <p:tavLst>
                                        <p:tav tm="0">
                                          <p:val>
                                            <p:fltVal val="0"/>
                                          </p:val>
                                        </p:tav>
                                        <p:tav tm="100000">
                                          <p:val>
                                            <p:strVal val="#ppt_w"/>
                                          </p:val>
                                        </p:tav>
                                      </p:tavLst>
                                    </p:anim>
                                    <p:anim calcmode="lin" valueType="num">
                                      <p:cBhvr>
                                        <p:cTn id="76" dur="1000" fill="hold"/>
                                        <p:tgtEl>
                                          <p:spTgt spid="83"/>
                                        </p:tgtEl>
                                        <p:attrNameLst>
                                          <p:attrName>ppt_h</p:attrName>
                                        </p:attrNameLst>
                                      </p:cBhvr>
                                      <p:tavLst>
                                        <p:tav tm="0">
                                          <p:val>
                                            <p:fltVal val="0"/>
                                          </p:val>
                                        </p:tav>
                                        <p:tav tm="100000">
                                          <p:val>
                                            <p:strVal val="#ppt_h"/>
                                          </p:val>
                                        </p:tav>
                                      </p:tavLst>
                                    </p:anim>
                                    <p:anim calcmode="lin" valueType="num">
                                      <p:cBhvr>
                                        <p:cTn id="77" dur="1000" fill="hold"/>
                                        <p:tgtEl>
                                          <p:spTgt spid="83"/>
                                        </p:tgtEl>
                                        <p:attrNameLst>
                                          <p:attrName>style.rotation</p:attrName>
                                        </p:attrNameLst>
                                      </p:cBhvr>
                                      <p:tavLst>
                                        <p:tav tm="0">
                                          <p:val>
                                            <p:fltVal val="90"/>
                                          </p:val>
                                        </p:tav>
                                        <p:tav tm="100000">
                                          <p:val>
                                            <p:fltVal val="0"/>
                                          </p:val>
                                        </p:tav>
                                      </p:tavLst>
                                    </p:anim>
                                    <p:animEffect transition="in" filter="fade">
                                      <p:cBhvr>
                                        <p:cTn id="78" dur="1000"/>
                                        <p:tgtEl>
                                          <p:spTgt spid="83"/>
                                        </p:tgtEl>
                                      </p:cBhvr>
                                    </p:animEffect>
                                  </p:childTnLst>
                                </p:cTn>
                              </p:par>
                            </p:childTnLst>
                          </p:cTn>
                        </p:par>
                        <p:par>
                          <p:cTn id="79" fill="hold">
                            <p:stCondLst>
                              <p:cond delay="1000"/>
                            </p:stCondLst>
                            <p:childTnLst>
                              <p:par>
                                <p:cTn id="80" presetID="31" presetClass="entr" presetSubtype="0" fill="hold"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1000" fill="hold"/>
                                        <p:tgtEl>
                                          <p:spTgt spid="84"/>
                                        </p:tgtEl>
                                        <p:attrNameLst>
                                          <p:attrName>ppt_w</p:attrName>
                                        </p:attrNameLst>
                                      </p:cBhvr>
                                      <p:tavLst>
                                        <p:tav tm="0">
                                          <p:val>
                                            <p:fltVal val="0"/>
                                          </p:val>
                                        </p:tav>
                                        <p:tav tm="100000">
                                          <p:val>
                                            <p:strVal val="#ppt_w"/>
                                          </p:val>
                                        </p:tav>
                                      </p:tavLst>
                                    </p:anim>
                                    <p:anim calcmode="lin" valueType="num">
                                      <p:cBhvr>
                                        <p:cTn id="83" dur="1000" fill="hold"/>
                                        <p:tgtEl>
                                          <p:spTgt spid="84"/>
                                        </p:tgtEl>
                                        <p:attrNameLst>
                                          <p:attrName>ppt_h</p:attrName>
                                        </p:attrNameLst>
                                      </p:cBhvr>
                                      <p:tavLst>
                                        <p:tav tm="0">
                                          <p:val>
                                            <p:fltVal val="0"/>
                                          </p:val>
                                        </p:tav>
                                        <p:tav tm="100000">
                                          <p:val>
                                            <p:strVal val="#ppt_h"/>
                                          </p:val>
                                        </p:tav>
                                      </p:tavLst>
                                    </p:anim>
                                    <p:anim calcmode="lin" valueType="num">
                                      <p:cBhvr>
                                        <p:cTn id="84" dur="1000" fill="hold"/>
                                        <p:tgtEl>
                                          <p:spTgt spid="84"/>
                                        </p:tgtEl>
                                        <p:attrNameLst>
                                          <p:attrName>style.rotation</p:attrName>
                                        </p:attrNameLst>
                                      </p:cBhvr>
                                      <p:tavLst>
                                        <p:tav tm="0">
                                          <p:val>
                                            <p:fltVal val="90"/>
                                          </p:val>
                                        </p:tav>
                                        <p:tav tm="100000">
                                          <p:val>
                                            <p:fltVal val="0"/>
                                          </p:val>
                                        </p:tav>
                                      </p:tavLst>
                                    </p:anim>
                                    <p:animEffect transition="in" filter="fade">
                                      <p:cBhvr>
                                        <p:cTn id="85" dur="1000"/>
                                        <p:tgtEl>
                                          <p:spTgt spid="84"/>
                                        </p:tgtEl>
                                      </p:cBhvr>
                                    </p:animEffect>
                                  </p:childTnLst>
                                </p:cTn>
                              </p:par>
                              <p:par>
                                <p:cTn id="86" presetID="31" presetClass="entr" presetSubtype="0" fill="hold" nodeType="withEffect">
                                  <p:stCondLst>
                                    <p:cond delay="0"/>
                                  </p:stCondLst>
                                  <p:childTnLst>
                                    <p:set>
                                      <p:cBhvr>
                                        <p:cTn id="87" dur="1" fill="hold">
                                          <p:stCondLst>
                                            <p:cond delay="0"/>
                                          </p:stCondLst>
                                        </p:cTn>
                                        <p:tgtEl>
                                          <p:spTgt spid="88"/>
                                        </p:tgtEl>
                                        <p:attrNameLst>
                                          <p:attrName>style.visibility</p:attrName>
                                        </p:attrNameLst>
                                      </p:cBhvr>
                                      <p:to>
                                        <p:strVal val="visible"/>
                                      </p:to>
                                    </p:set>
                                    <p:anim calcmode="lin" valueType="num">
                                      <p:cBhvr>
                                        <p:cTn id="88" dur="1000" fill="hold"/>
                                        <p:tgtEl>
                                          <p:spTgt spid="88"/>
                                        </p:tgtEl>
                                        <p:attrNameLst>
                                          <p:attrName>ppt_w</p:attrName>
                                        </p:attrNameLst>
                                      </p:cBhvr>
                                      <p:tavLst>
                                        <p:tav tm="0">
                                          <p:val>
                                            <p:fltVal val="0"/>
                                          </p:val>
                                        </p:tav>
                                        <p:tav tm="100000">
                                          <p:val>
                                            <p:strVal val="#ppt_w"/>
                                          </p:val>
                                        </p:tav>
                                      </p:tavLst>
                                    </p:anim>
                                    <p:anim calcmode="lin" valueType="num">
                                      <p:cBhvr>
                                        <p:cTn id="89" dur="1000" fill="hold"/>
                                        <p:tgtEl>
                                          <p:spTgt spid="88"/>
                                        </p:tgtEl>
                                        <p:attrNameLst>
                                          <p:attrName>ppt_h</p:attrName>
                                        </p:attrNameLst>
                                      </p:cBhvr>
                                      <p:tavLst>
                                        <p:tav tm="0">
                                          <p:val>
                                            <p:fltVal val="0"/>
                                          </p:val>
                                        </p:tav>
                                        <p:tav tm="100000">
                                          <p:val>
                                            <p:strVal val="#ppt_h"/>
                                          </p:val>
                                        </p:tav>
                                      </p:tavLst>
                                    </p:anim>
                                    <p:anim calcmode="lin" valueType="num">
                                      <p:cBhvr>
                                        <p:cTn id="90" dur="1000" fill="hold"/>
                                        <p:tgtEl>
                                          <p:spTgt spid="88"/>
                                        </p:tgtEl>
                                        <p:attrNameLst>
                                          <p:attrName>style.rotation</p:attrName>
                                        </p:attrNameLst>
                                      </p:cBhvr>
                                      <p:tavLst>
                                        <p:tav tm="0">
                                          <p:val>
                                            <p:fltVal val="90"/>
                                          </p:val>
                                        </p:tav>
                                        <p:tav tm="100000">
                                          <p:val>
                                            <p:fltVal val="0"/>
                                          </p:val>
                                        </p:tav>
                                      </p:tavLst>
                                    </p:anim>
                                    <p:animEffect transition="in" filter="fade">
                                      <p:cBhvr>
                                        <p:cTn id="91" dur="1000"/>
                                        <p:tgtEl>
                                          <p:spTgt spid="88"/>
                                        </p:tgtEl>
                                      </p:cBhvr>
                                    </p:animEffect>
                                  </p:childTnLst>
                                </p:cTn>
                              </p:par>
                            </p:childTnLst>
                          </p:cTn>
                        </p:par>
                        <p:par>
                          <p:cTn id="92" fill="hold">
                            <p:stCondLst>
                              <p:cond delay="2000"/>
                            </p:stCondLst>
                            <p:childTnLst>
                              <p:par>
                                <p:cTn id="93" presetID="31" presetClass="entr" presetSubtype="0"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1000" fill="hold"/>
                                        <p:tgtEl>
                                          <p:spTgt spid="42"/>
                                        </p:tgtEl>
                                        <p:attrNameLst>
                                          <p:attrName>ppt_w</p:attrName>
                                        </p:attrNameLst>
                                      </p:cBhvr>
                                      <p:tavLst>
                                        <p:tav tm="0">
                                          <p:val>
                                            <p:fltVal val="0"/>
                                          </p:val>
                                        </p:tav>
                                        <p:tav tm="100000">
                                          <p:val>
                                            <p:strVal val="#ppt_w"/>
                                          </p:val>
                                        </p:tav>
                                      </p:tavLst>
                                    </p:anim>
                                    <p:anim calcmode="lin" valueType="num">
                                      <p:cBhvr>
                                        <p:cTn id="96" dur="1000" fill="hold"/>
                                        <p:tgtEl>
                                          <p:spTgt spid="42"/>
                                        </p:tgtEl>
                                        <p:attrNameLst>
                                          <p:attrName>ppt_h</p:attrName>
                                        </p:attrNameLst>
                                      </p:cBhvr>
                                      <p:tavLst>
                                        <p:tav tm="0">
                                          <p:val>
                                            <p:fltVal val="0"/>
                                          </p:val>
                                        </p:tav>
                                        <p:tav tm="100000">
                                          <p:val>
                                            <p:strVal val="#ppt_h"/>
                                          </p:val>
                                        </p:tav>
                                      </p:tavLst>
                                    </p:anim>
                                    <p:anim calcmode="lin" valueType="num">
                                      <p:cBhvr>
                                        <p:cTn id="97" dur="1000" fill="hold"/>
                                        <p:tgtEl>
                                          <p:spTgt spid="42"/>
                                        </p:tgtEl>
                                        <p:attrNameLst>
                                          <p:attrName>style.rotation</p:attrName>
                                        </p:attrNameLst>
                                      </p:cBhvr>
                                      <p:tavLst>
                                        <p:tav tm="0">
                                          <p:val>
                                            <p:fltVal val="90"/>
                                          </p:val>
                                        </p:tav>
                                        <p:tav tm="100000">
                                          <p:val>
                                            <p:fltVal val="0"/>
                                          </p:val>
                                        </p:tav>
                                      </p:tavLst>
                                    </p:anim>
                                    <p:animEffect transition="in" filter="fade">
                                      <p:cBhvr>
                                        <p:cTn id="98" dur="1000"/>
                                        <p:tgtEl>
                                          <p:spTgt spid="42"/>
                                        </p:tgtEl>
                                      </p:cBhvr>
                                    </p:animEffect>
                                  </p:childTnLst>
                                </p:cTn>
                              </p:par>
                              <p:par>
                                <p:cTn id="99" presetID="31"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1000" fill="hold"/>
                                        <p:tgtEl>
                                          <p:spTgt spid="41"/>
                                        </p:tgtEl>
                                        <p:attrNameLst>
                                          <p:attrName>ppt_w</p:attrName>
                                        </p:attrNameLst>
                                      </p:cBhvr>
                                      <p:tavLst>
                                        <p:tav tm="0">
                                          <p:val>
                                            <p:fltVal val="0"/>
                                          </p:val>
                                        </p:tav>
                                        <p:tav tm="100000">
                                          <p:val>
                                            <p:strVal val="#ppt_w"/>
                                          </p:val>
                                        </p:tav>
                                      </p:tavLst>
                                    </p:anim>
                                    <p:anim calcmode="lin" valueType="num">
                                      <p:cBhvr>
                                        <p:cTn id="102" dur="1000" fill="hold"/>
                                        <p:tgtEl>
                                          <p:spTgt spid="41"/>
                                        </p:tgtEl>
                                        <p:attrNameLst>
                                          <p:attrName>ppt_h</p:attrName>
                                        </p:attrNameLst>
                                      </p:cBhvr>
                                      <p:tavLst>
                                        <p:tav tm="0">
                                          <p:val>
                                            <p:fltVal val="0"/>
                                          </p:val>
                                        </p:tav>
                                        <p:tav tm="100000">
                                          <p:val>
                                            <p:strVal val="#ppt_h"/>
                                          </p:val>
                                        </p:tav>
                                      </p:tavLst>
                                    </p:anim>
                                    <p:anim calcmode="lin" valueType="num">
                                      <p:cBhvr>
                                        <p:cTn id="103" dur="1000" fill="hold"/>
                                        <p:tgtEl>
                                          <p:spTgt spid="41"/>
                                        </p:tgtEl>
                                        <p:attrNameLst>
                                          <p:attrName>style.rotation</p:attrName>
                                        </p:attrNameLst>
                                      </p:cBhvr>
                                      <p:tavLst>
                                        <p:tav tm="0">
                                          <p:val>
                                            <p:fltVal val="90"/>
                                          </p:val>
                                        </p:tav>
                                        <p:tav tm="100000">
                                          <p:val>
                                            <p:fltVal val="0"/>
                                          </p:val>
                                        </p:tav>
                                      </p:tavLst>
                                    </p:anim>
                                    <p:animEffect transition="in" filter="fade">
                                      <p:cBhvr>
                                        <p:cTn id="10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00" grpId="0" animBg="1"/>
      <p:bldP spid="112" grpId="0" animBg="1"/>
      <p:bldP spid="120" grpId="0" animBg="1"/>
      <p:bldP spid="55" grpId="0" animBg="1"/>
      <p:bldP spid="58" grpId="0"/>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3C9F-7E00-4EC9-8C3C-588C951C286C}"/>
              </a:ext>
            </a:extLst>
          </p:cNvPr>
          <p:cNvSpPr>
            <a:spLocks noGrp="1"/>
          </p:cNvSpPr>
          <p:nvPr>
            <p:ph type="title"/>
          </p:nvPr>
        </p:nvSpPr>
        <p:spPr/>
        <p:txBody>
          <a:bodyPr>
            <a:noAutofit/>
          </a:bodyPr>
          <a:lstStyle/>
          <a:p>
            <a:r>
              <a:rPr lang="en-US" sz="4386" dirty="0"/>
              <a:t>Authentication</a:t>
            </a:r>
          </a:p>
        </p:txBody>
      </p:sp>
      <p:sp>
        <p:nvSpPr>
          <p:cNvPr id="4" name="Text Placeholder 3">
            <a:extLst>
              <a:ext uri="{FF2B5EF4-FFF2-40B4-BE49-F238E27FC236}">
                <a16:creationId xmlns:a16="http://schemas.microsoft.com/office/drawing/2014/main" id="{B7FAFB4F-EBA7-4E30-BE31-EC9058427581}"/>
              </a:ext>
            </a:extLst>
          </p:cNvPr>
          <p:cNvSpPr txBox="1">
            <a:spLocks/>
          </p:cNvSpPr>
          <p:nvPr/>
        </p:nvSpPr>
        <p:spPr>
          <a:xfrm>
            <a:off x="275486" y="1212850"/>
            <a:ext cx="11885512" cy="4985076"/>
          </a:xfrm>
          <a:prstGeom prst="rect">
            <a:avLst/>
          </a:prstGeom>
        </p:spPr>
        <p:txBody>
          <a:bodyPr>
            <a:normAutofit/>
          </a:bodyPr>
          <a:lst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a:lstStyle>
          <a:p>
            <a:pPr>
              <a:spcBef>
                <a:spcPts val="1198"/>
              </a:spcBef>
              <a:buFont typeface="Wingdings" panose="05000000000000000000" pitchFamily="2" charset="2"/>
              <a:buChar char="§"/>
            </a:pPr>
            <a:r>
              <a:rPr lang="en-US" sz="2800" dirty="0">
                <a:solidFill>
                  <a:schemeClr val="tx1"/>
                </a:solidFill>
                <a:latin typeface="+mn-lt"/>
              </a:rPr>
              <a:t>Silent authentication between Teams rich client and SPO</a:t>
            </a:r>
          </a:p>
          <a:p>
            <a:pPr marL="681167" lvl="1" indent="-457112">
              <a:spcBef>
                <a:spcPts val="1198"/>
              </a:spcBef>
              <a:buFont typeface="Arial" panose="020B0604020202020204" pitchFamily="34" charset="0"/>
              <a:buChar char="•"/>
            </a:pPr>
            <a:r>
              <a:rPr lang="en-US" sz="2000" dirty="0">
                <a:solidFill>
                  <a:schemeClr val="tx1"/>
                </a:solidFill>
              </a:rPr>
              <a:t>Teams provides the token client side to SharePoint</a:t>
            </a:r>
          </a:p>
          <a:p>
            <a:pPr marL="681167" lvl="1" indent="-457112">
              <a:spcBef>
                <a:spcPts val="1198"/>
              </a:spcBef>
              <a:buFont typeface="Arial" panose="020B0604020202020204" pitchFamily="34" charset="0"/>
              <a:buChar char="•"/>
            </a:pPr>
            <a:r>
              <a:rPr lang="en-US" sz="2000" dirty="0">
                <a:solidFill>
                  <a:schemeClr val="tx1"/>
                </a:solidFill>
              </a:rPr>
              <a:t>It convert it to cookie server side</a:t>
            </a:r>
          </a:p>
          <a:p>
            <a:pPr marL="681167" lvl="1" indent="-457112">
              <a:spcBef>
                <a:spcPts val="1198"/>
              </a:spcBef>
              <a:buFont typeface="Arial" panose="020B0604020202020204" pitchFamily="34" charset="0"/>
              <a:buChar char="•"/>
            </a:pPr>
            <a:r>
              <a:rPr lang="en-US" sz="2000" dirty="0">
                <a:solidFill>
                  <a:schemeClr val="tx1"/>
                </a:solidFill>
              </a:rPr>
              <a:t>The _layout system page that hosts the </a:t>
            </a:r>
            <a:r>
              <a:rPr lang="en-US" sz="2000" dirty="0" err="1">
                <a:solidFill>
                  <a:schemeClr val="tx1"/>
                </a:solidFill>
              </a:rPr>
              <a:t>SPFx</a:t>
            </a:r>
            <a:r>
              <a:rPr lang="en-US" sz="2000" dirty="0">
                <a:solidFill>
                  <a:schemeClr val="tx1"/>
                </a:solidFill>
              </a:rPr>
              <a:t> solution renders: no additional auth required</a:t>
            </a:r>
          </a:p>
          <a:p>
            <a:pPr marL="681167" lvl="1" indent="-457112">
              <a:spcBef>
                <a:spcPts val="1198"/>
              </a:spcBef>
              <a:buFont typeface="Arial" panose="020B0604020202020204" pitchFamily="34" charset="0"/>
              <a:buChar char="•"/>
            </a:pPr>
            <a:r>
              <a:rPr lang="en-US" sz="2000" dirty="0">
                <a:solidFill>
                  <a:schemeClr val="tx1"/>
                </a:solidFill>
              </a:rPr>
              <a:t>Full access to SharePoint REST APIs</a:t>
            </a:r>
          </a:p>
          <a:p>
            <a:pPr>
              <a:spcBef>
                <a:spcPts val="1198"/>
              </a:spcBef>
              <a:buFont typeface="Wingdings" panose="05000000000000000000" pitchFamily="2" charset="2"/>
              <a:buChar char="§"/>
            </a:pPr>
            <a:r>
              <a:rPr lang="en-US" sz="2800" dirty="0">
                <a:solidFill>
                  <a:schemeClr val="tx1"/>
                </a:solidFill>
                <a:latin typeface="+mn-lt"/>
              </a:rPr>
              <a:t>When / if the component requires to access Graph / Web APIs:</a:t>
            </a:r>
          </a:p>
          <a:p>
            <a:pPr marL="681167" lvl="1" indent="-457112">
              <a:spcBef>
                <a:spcPts val="1198"/>
              </a:spcBef>
              <a:buFont typeface="Arial" panose="020B0604020202020204" pitchFamily="34" charset="0"/>
              <a:buChar char="•"/>
            </a:pPr>
            <a:r>
              <a:rPr lang="en-US" sz="2000" dirty="0">
                <a:solidFill>
                  <a:schemeClr val="tx1"/>
                </a:solidFill>
              </a:rPr>
              <a:t>We get the auth token from the client: no permissions there, we use it as bootstrap token</a:t>
            </a:r>
          </a:p>
          <a:p>
            <a:pPr marL="681167" lvl="1" indent="-457112">
              <a:spcBef>
                <a:spcPts val="1198"/>
              </a:spcBef>
              <a:buFont typeface="Arial" panose="020B0604020202020204" pitchFamily="34" charset="0"/>
              <a:buChar char="•"/>
            </a:pPr>
            <a:r>
              <a:rPr lang="en-US" sz="2000" dirty="0" err="1">
                <a:solidFill>
                  <a:schemeClr val="tx1"/>
                </a:solidFill>
              </a:rPr>
              <a:t>SPFx</a:t>
            </a:r>
            <a:r>
              <a:rPr lang="en-US" sz="2000" dirty="0">
                <a:solidFill>
                  <a:schemeClr val="tx1"/>
                </a:solidFill>
              </a:rPr>
              <a:t> client libraries understand that the call is coming from a Teams rich client environment*</a:t>
            </a:r>
          </a:p>
          <a:p>
            <a:pPr lvl="2">
              <a:spcBef>
                <a:spcPts val="1198"/>
              </a:spcBef>
              <a:buFont typeface="Wingdings" panose="05000000000000000000" pitchFamily="2" charset="2"/>
              <a:buChar char="v"/>
            </a:pPr>
            <a:r>
              <a:rPr lang="en-US" sz="1600" dirty="0">
                <a:solidFill>
                  <a:schemeClr val="tx1"/>
                </a:solidFill>
              </a:rPr>
              <a:t>Bootstrap token is sent to AAD using the “on behalf of” flow to obtain an access token for the requested resource in exchange for the bootstrap token</a:t>
            </a:r>
          </a:p>
          <a:p>
            <a:pPr lvl="2">
              <a:spcBef>
                <a:spcPts val="1198"/>
              </a:spcBef>
              <a:buFont typeface="Wingdings" panose="05000000000000000000" pitchFamily="2" charset="2"/>
              <a:buChar char="v"/>
            </a:pPr>
            <a:r>
              <a:rPr lang="en-US" sz="1600" dirty="0">
                <a:solidFill>
                  <a:schemeClr val="tx1"/>
                </a:solidFill>
              </a:rPr>
              <a:t>AAD returns the access token to SPO. The component can now execute the Web API call.</a:t>
            </a:r>
          </a:p>
          <a:p>
            <a:pPr marL="681167" lvl="1" indent="-457112">
              <a:spcBef>
                <a:spcPts val="1198"/>
              </a:spcBef>
              <a:buFont typeface="Arial" panose="020B0604020202020204" pitchFamily="34" charset="0"/>
              <a:buChar char="•"/>
            </a:pPr>
            <a:endParaRPr lang="en-US" sz="1200" dirty="0">
              <a:solidFill>
                <a:schemeClr val="tx1"/>
              </a:solidFill>
            </a:endParaRPr>
          </a:p>
        </p:txBody>
      </p:sp>
    </p:spTree>
    <p:extLst>
      <p:ext uri="{BB962C8B-B14F-4D97-AF65-F5344CB8AC3E}">
        <p14:creationId xmlns:p14="http://schemas.microsoft.com/office/powerpoint/2010/main" val="214424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227B6-30A4-4A85-9638-BF3FC39918D3}"/>
              </a:ext>
            </a:extLst>
          </p:cNvPr>
          <p:cNvPicPr>
            <a:picLocks noChangeAspect="1"/>
          </p:cNvPicPr>
          <p:nvPr/>
        </p:nvPicPr>
        <p:blipFill>
          <a:blip r:embed="rId2"/>
          <a:stretch>
            <a:fillRect/>
          </a:stretch>
        </p:blipFill>
        <p:spPr>
          <a:xfrm>
            <a:off x="882" y="0"/>
            <a:ext cx="12434711" cy="5682215"/>
          </a:xfrm>
          <a:prstGeom prst="rect">
            <a:avLst/>
          </a:prstGeom>
        </p:spPr>
      </p:pic>
    </p:spTree>
    <p:extLst>
      <p:ext uri="{BB962C8B-B14F-4D97-AF65-F5344CB8AC3E}">
        <p14:creationId xmlns:p14="http://schemas.microsoft.com/office/powerpoint/2010/main" val="254922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09F5-7353-4A82-A339-77ECDB5C9A40}"/>
              </a:ext>
            </a:extLst>
          </p:cNvPr>
          <p:cNvPicPr>
            <a:picLocks noChangeAspect="1"/>
          </p:cNvPicPr>
          <p:nvPr/>
        </p:nvPicPr>
        <p:blipFill>
          <a:blip r:embed="rId2"/>
          <a:stretch>
            <a:fillRect/>
          </a:stretch>
        </p:blipFill>
        <p:spPr>
          <a:xfrm>
            <a:off x="882" y="73183"/>
            <a:ext cx="12434711" cy="5977728"/>
          </a:xfrm>
          <a:prstGeom prst="rect">
            <a:avLst/>
          </a:prstGeom>
        </p:spPr>
      </p:pic>
    </p:spTree>
    <p:extLst>
      <p:ext uri="{BB962C8B-B14F-4D97-AF65-F5344CB8AC3E}">
        <p14:creationId xmlns:p14="http://schemas.microsoft.com/office/powerpoint/2010/main" val="734384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4666D-5C13-454C-87DD-C92C34FDDA3F}"/>
              </a:ext>
            </a:extLst>
          </p:cNvPr>
          <p:cNvSpPr>
            <a:spLocks noGrp="1"/>
          </p:cNvSpPr>
          <p:nvPr>
            <p:ph type="ctrTitle"/>
          </p:nvPr>
        </p:nvSpPr>
        <p:spPr>
          <a:xfrm>
            <a:off x="1315326" y="3637762"/>
            <a:ext cx="10838094" cy="1512025"/>
          </a:xfrm>
        </p:spPr>
        <p:txBody>
          <a:bodyPr>
            <a:normAutofit/>
          </a:bodyPr>
          <a:lstStyle/>
          <a:p>
            <a:r>
              <a:rPr lang="en-IN" dirty="0"/>
              <a:t>Demo</a:t>
            </a:r>
          </a:p>
        </p:txBody>
      </p:sp>
    </p:spTree>
    <p:extLst>
      <p:ext uri="{BB962C8B-B14F-4D97-AF65-F5344CB8AC3E}">
        <p14:creationId xmlns:p14="http://schemas.microsoft.com/office/powerpoint/2010/main" val="1071222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2948115" cy="369332"/>
          </a:xfrm>
          <a:prstGeom prst="rect">
            <a:avLst/>
          </a:prstGeom>
        </p:spPr>
        <p:txBody>
          <a:bodyPr wrap="none">
            <a:spAutoFit/>
          </a:bodyPr>
          <a:lstStyle/>
          <a:p>
            <a:pPr marL="285750" lvl="0" indent="-285750">
              <a:buFont typeface="Wingdings" panose="05000000000000000000" pitchFamily="2" charset="2"/>
              <a:buChar char="ü"/>
            </a:pPr>
            <a:r>
              <a:rPr lang="en-GB" dirty="0"/>
              <a:t>SPFx + MS </a:t>
            </a:r>
            <a:r>
              <a:rPr lang="en-GB"/>
              <a:t>Teams Webpart</a:t>
            </a:r>
            <a:endParaRPr lang="en-GB"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US" dirty="0">
                <a:solidFill>
                  <a:schemeClr val="tx1">
                    <a:lumMod val="50000"/>
                    <a:lumOff val="50000"/>
                  </a:schemeClr>
                </a:solidFill>
              </a:rPr>
              <a:t>Create a Microsoft Teams tab project</a:t>
            </a:r>
          </a:p>
          <a:p>
            <a:pPr marL="285750" lvl="0" indent="-285750">
              <a:lnSpc>
                <a:spcPct val="150000"/>
              </a:lnSpc>
              <a:buFont typeface="Wingdings" panose="05000000000000000000" pitchFamily="2" charset="2"/>
              <a:buChar char="ü"/>
            </a:pPr>
            <a:r>
              <a:rPr lang="en-US" dirty="0">
                <a:solidFill>
                  <a:schemeClr val="tx1">
                    <a:lumMod val="50000"/>
                    <a:lumOff val="50000"/>
                  </a:schemeClr>
                </a:solidFill>
              </a:rPr>
              <a:t>Packaging and deploying your web part to SharePoint</a:t>
            </a:r>
          </a:p>
          <a:p>
            <a:pPr marL="285750" lvl="0" indent="-285750">
              <a:lnSpc>
                <a:spcPct val="150000"/>
              </a:lnSpc>
              <a:buFont typeface="Wingdings" panose="05000000000000000000" pitchFamily="2" charset="2"/>
              <a:buChar char="ü"/>
            </a:pPr>
            <a:r>
              <a:rPr lang="en-US" dirty="0">
                <a:solidFill>
                  <a:schemeClr val="tx1">
                    <a:lumMod val="50000"/>
                    <a:lumOff val="50000"/>
                  </a:schemeClr>
                </a:solidFill>
              </a:rPr>
              <a:t>Making the web part available in Microsoft Teams</a:t>
            </a:r>
            <a:endParaRPr lang="en-GB" dirty="0">
              <a:solidFill>
                <a:schemeClr val="tx1">
                  <a:lumMod val="50000"/>
                  <a:lumOff val="50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505418" cy="338554"/>
          </a:xfrm>
          <a:prstGeom prst="rect">
            <a:avLst/>
          </a:prstGeom>
        </p:spPr>
        <p:txBody>
          <a:bodyPr wrap="none">
            <a:spAutoFit/>
          </a:bodyPr>
          <a:lstStyle/>
          <a:p>
            <a:r>
              <a:rPr lang="en-US" sz="1600" b="1" dirty="0">
                <a:solidFill>
                  <a:srgbClr val="7030A0"/>
                </a:solidFill>
              </a:rPr>
              <a:t>Module 13: </a:t>
            </a:r>
            <a:r>
              <a:rPr lang="en-GB" sz="1600" b="1" dirty="0">
                <a:solidFill>
                  <a:srgbClr val="7030A0"/>
                </a:solidFill>
              </a:rPr>
              <a:t>Microsoft Teams tabs using SharePoint Framework</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 MS Teams</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chor="t">
            <a:normAutofit fontScale="90000"/>
          </a:bodyPr>
          <a:lstStyle/>
          <a:p>
            <a:r>
              <a:rPr lang="en-US" sz="3599" dirty="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9787" y="1044641"/>
            <a:ext cx="5778452" cy="313904"/>
          </a:xfrm>
          <a:prstGeom prst="rect">
            <a:avLst/>
          </a:prstGeom>
          <a:noFill/>
        </p:spPr>
        <p:txBody>
          <a:bodyPr wrap="square" lIns="0" tIns="0" rIns="0" bIns="0" rtlCol="0">
            <a:spAutoFit/>
          </a:bodyPr>
          <a:lstStyle/>
          <a:p>
            <a:pPr defTabSz="950756">
              <a:spcBef>
                <a:spcPts val="408"/>
              </a:spcBef>
              <a:buSzPct val="90000"/>
              <a:defRPr/>
            </a:pPr>
            <a:r>
              <a:rPr lang="en-US" sz="2000" dirty="0">
                <a:gradFill>
                  <a:gsLst>
                    <a:gs pos="1250">
                      <a:srgbClr val="353535"/>
                    </a:gs>
                    <a:gs pos="100000">
                      <a:srgbClr val="353535"/>
                    </a:gs>
                  </a:gsLst>
                  <a:lin ang="5400000" scaled="0"/>
                </a:gradFill>
                <a:latin typeface="Segoe UI"/>
                <a:ea typeface="Segoe UI Semilight" charset="0"/>
                <a:cs typeface="Segoe UI Semilight" charset="0"/>
              </a:rPr>
              <a:t>The hub for teamwork in Office 365</a:t>
            </a:r>
            <a:endParaRPr lang="en-US" sz="2000" dirty="0">
              <a:solidFill>
                <a:srgbClr val="2F2F2F"/>
              </a:solidFill>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81861"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861" y="2417909"/>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81861"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861"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81861" y="4207566"/>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861" y="4576793"/>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81862" y="5300457"/>
            <a:ext cx="3894088"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81864" y="5645246"/>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58397" y="2199765"/>
            <a:ext cx="321258" cy="220170"/>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4">
              <a:defRPr/>
            </a:pPr>
            <a:endParaRPr lang="en-US" sz="1873">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31315" y="3182924"/>
            <a:ext cx="371107" cy="375356"/>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26348" y="4290105"/>
            <a:ext cx="379803" cy="454695"/>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78458" y="5362138"/>
            <a:ext cx="288587" cy="378771"/>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8773" y="302677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8773" y="407151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8773" y="5116257"/>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8773" y="1982039"/>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7DCFF7B-AEEE-450F-BB2B-D78241C6A6DC}"/>
              </a:ext>
            </a:extLst>
          </p:cNvPr>
          <p:cNvGrpSpPr/>
          <p:nvPr/>
        </p:nvGrpSpPr>
        <p:grpSpPr>
          <a:xfrm>
            <a:off x="4413483" y="125868"/>
            <a:ext cx="7890716" cy="6418646"/>
            <a:chOff x="4480781" y="563669"/>
            <a:chExt cx="7736698" cy="6293361"/>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142667" y="847792"/>
              <a:ext cx="7048470" cy="5269791"/>
            </a:xfrm>
            <a:prstGeom prst="rect">
              <a:avLst/>
            </a:prstGeom>
          </p:spPr>
        </p:pic>
        <p:pic>
          <p:nvPicPr>
            <p:cNvPr id="59" name="2.1 (files)" descr="A screenshot of a cell phone&#10;&#10;Description generated with very high confidence">
              <a:extLst>
                <a:ext uri="{FF2B5EF4-FFF2-40B4-BE49-F238E27FC236}">
                  <a16:creationId xmlns:a16="http://schemas.microsoft.com/office/drawing/2014/main" id="{2705D32B-912A-4079-A49D-FB1D9B67243F}"/>
                </a:ext>
              </a:extLst>
            </p:cNvPr>
            <p:cNvPicPr>
              <a:picLocks noChangeAspect="1"/>
            </p:cNvPicPr>
            <p:nvPr/>
          </p:nvPicPr>
          <p:blipFill rotWithShape="1">
            <a:blip r:embed="rId4"/>
            <a:srcRect l="37319" t="55561" r="36291" b="38176"/>
            <a:stretch/>
          </p:blipFill>
          <p:spPr>
            <a:xfrm>
              <a:off x="8130038" y="3684112"/>
              <a:ext cx="3585552" cy="47875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grpSp>
    </p:spTree>
    <p:extLst>
      <p:ext uri="{BB962C8B-B14F-4D97-AF65-F5344CB8AC3E}">
        <p14:creationId xmlns:p14="http://schemas.microsoft.com/office/powerpoint/2010/main" val="28799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750" fill="hold"/>
                                        <p:tgtEl>
                                          <p:spTgt spid="30">
                                            <p:txEl>
                                              <p:pRg st="0" end="0"/>
                                            </p:txEl>
                                          </p:spTgt>
                                        </p:tgtEl>
                                        <p:attrNameLst>
                                          <p:attrName>style.color</p:attrName>
                                        </p:attrNameLst>
                                      </p:cBhvr>
                                      <p:to>
                                        <a:schemeClr val="accent2"/>
                                      </p:to>
                                    </p:animClr>
                                  </p:childTnLst>
                                </p:cTn>
                              </p:par>
                              <p:par>
                                <p:cTn id="20" presetID="3" presetClass="emph" presetSubtype="2" fill="hold" nodeType="withEffect">
                                  <p:stCondLst>
                                    <p:cond delay="0"/>
                                  </p:stCondLst>
                                  <p:childTnLst>
                                    <p:animClr clrSpc="rgb" dir="cw">
                                      <p:cBhvr override="childStyle">
                                        <p:cTn id="21" dur="750" fill="hold"/>
                                        <p:tgtEl>
                                          <p:spTgt spid="34">
                                            <p:txEl>
                                              <p:pRg st="0" end="0"/>
                                            </p:txEl>
                                          </p:spTgt>
                                        </p:tgtEl>
                                        <p:attrNameLst>
                                          <p:attrName>style.color</p:attrName>
                                        </p:attrNameLst>
                                      </p:cBhvr>
                                      <p:to>
                                        <a:srgbClr val="434D80"/>
                                      </p:to>
                                    </p:animClr>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750" fill="hold"/>
                                        <p:tgtEl>
                                          <p:spTgt spid="34">
                                            <p:txEl>
                                              <p:pRg st="0" end="0"/>
                                            </p:txEl>
                                          </p:spTgt>
                                        </p:tgtEl>
                                        <p:attrNameLst>
                                          <p:attrName>style.color</p:attrName>
                                        </p:attrNameLst>
                                      </p:cBhvr>
                                      <p:to>
                                        <a:schemeClr val="accent2"/>
                                      </p:to>
                                    </p:animClr>
                                  </p:childTnLst>
                                </p:cTn>
                              </p:par>
                              <p:par>
                                <p:cTn id="32" presetID="3" presetClass="emph" presetSubtype="2" fill="hold" nodeType="withEffect">
                                  <p:stCondLst>
                                    <p:cond delay="0"/>
                                  </p:stCondLst>
                                  <p:childTnLst>
                                    <p:animClr clrSpc="rgb" dir="cw">
                                      <p:cBhvr override="childStyle">
                                        <p:cTn id="33" dur="750" fill="hold"/>
                                        <p:tgtEl>
                                          <p:spTgt spid="46">
                                            <p:txEl>
                                              <p:pRg st="0" end="0"/>
                                            </p:txEl>
                                          </p:spTgt>
                                        </p:tgtEl>
                                        <p:attrNameLst>
                                          <p:attrName>style.color</p:attrName>
                                        </p:attrNameLst>
                                      </p:cBhvr>
                                      <p:to>
                                        <a:srgbClr val="434D80"/>
                                      </p:to>
                                    </p:animClr>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par>
                                <p:cTn id="37" presetID="10" presetClass="entr" presetSubtype="0" fill="hold" grpId="2"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750" fill="hold"/>
                                        <p:tgtEl>
                                          <p:spTgt spid="46">
                                            <p:txEl>
                                              <p:pRg st="0" end="0"/>
                                            </p:txEl>
                                          </p:spTgt>
                                        </p:tgtEl>
                                        <p:attrNameLst>
                                          <p:attrName>style.color</p:attrName>
                                        </p:attrNameLst>
                                      </p:cBhvr>
                                      <p:to>
                                        <a:schemeClr val="accent2"/>
                                      </p:to>
                                    </p:animClr>
                                  </p:childTnLst>
                                </p:cTn>
                              </p:par>
                              <p:par>
                                <p:cTn id="44" presetID="3" presetClass="emph" presetSubtype="2" fill="hold" nodeType="withEffect">
                                  <p:stCondLst>
                                    <p:cond delay="0"/>
                                  </p:stCondLst>
                                  <p:childTnLst>
                                    <p:animClr clrSpc="rgb" dir="cw">
                                      <p:cBhvr override="childStyle">
                                        <p:cTn id="45" dur="750" fill="hold"/>
                                        <p:tgtEl>
                                          <p:spTgt spid="49">
                                            <p:txEl>
                                              <p:pRg st="0" end="0"/>
                                            </p:txEl>
                                          </p:spTgt>
                                        </p:tgtEl>
                                        <p:attrNameLst>
                                          <p:attrName>style.color</p:attrName>
                                        </p:attrNameLst>
                                      </p:cBhvr>
                                      <p:to>
                                        <a:srgbClr val="434D80"/>
                                      </p:to>
                                    </p:animClr>
                                  </p:childTnLst>
                                </p:cTn>
                              </p:par>
                              <p:par>
                                <p:cTn id="46" presetID="10" presetClass="exit" presetSubtype="0" fill="hold" grpId="1" nodeType="withEffect">
                                  <p:stCondLst>
                                    <p:cond delay="0"/>
                                  </p:stCondLst>
                                  <p:childTnLst>
                                    <p:animEffect transition="out" filter="fade">
                                      <p:cBhvr>
                                        <p:cTn id="47" dur="500"/>
                                        <p:tgtEl>
                                          <p:spTgt spid="126"/>
                                        </p:tgtEl>
                                      </p:cBhvr>
                                    </p:animEffect>
                                    <p:set>
                                      <p:cBhvr>
                                        <p:cTn id="48" dur="1" fill="hold">
                                          <p:stCondLst>
                                            <p:cond delay="499"/>
                                          </p:stCondLst>
                                        </p:cTn>
                                        <p:tgtEl>
                                          <p:spTgt spid="126"/>
                                        </p:tgtEl>
                                        <p:attrNameLst>
                                          <p:attrName>style.visibility</p:attrName>
                                        </p:attrNameLst>
                                      </p:cBhvr>
                                      <p:to>
                                        <p:strVal val="hidden"/>
                                      </p:to>
                                    </p:set>
                                  </p:childTnLst>
                                </p:cTn>
                              </p:par>
                              <p:par>
                                <p:cTn id="49" presetID="10" presetClass="entr" presetSubtype="0" fill="hold" grpId="2"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6CCB73F-A0F2-4A08-B9DE-33598CB3A743}"/>
              </a:ext>
            </a:extLst>
          </p:cNvPr>
          <p:cNvGrpSpPr/>
          <p:nvPr/>
        </p:nvGrpSpPr>
        <p:grpSpPr>
          <a:xfrm>
            <a:off x="600854" y="1188099"/>
            <a:ext cx="5364803" cy="4384242"/>
            <a:chOff x="588262" y="1164909"/>
            <a:chExt cx="5260088" cy="4298667"/>
          </a:xfrm>
        </p:grpSpPr>
        <p:sp>
          <p:nvSpPr>
            <p:cNvPr id="6" name="Rectangle 5">
              <a:extLst>
                <a:ext uri="{FF2B5EF4-FFF2-40B4-BE49-F238E27FC236}">
                  <a16:creationId xmlns:a16="http://schemas.microsoft.com/office/drawing/2014/main" id="{45554F79-D8D3-41B6-AE6B-02AFF5259873}"/>
                </a:ext>
              </a:extLst>
            </p:cNvPr>
            <p:cNvSpPr/>
            <p:nvPr/>
          </p:nvSpPr>
          <p:spPr>
            <a:xfrm>
              <a:off x="588262" y="2592982"/>
              <a:ext cx="5260088" cy="2870594"/>
            </a:xfrm>
            <a:prstGeom prst="rect">
              <a:avLst/>
            </a:prstGeom>
          </p:spPr>
          <p:txBody>
            <a:bodyPr wrap="square">
              <a:spAutoFit/>
            </a:bodyPr>
            <a:lstStyle/>
            <a:p>
              <a:pPr>
                <a:lnSpc>
                  <a:spcPct val="150000"/>
                </a:lnSpc>
              </a:pPr>
              <a:r>
                <a:rPr lang="en-US" sz="1836" b="1" dirty="0"/>
                <a:t>SharePoint Extensibility</a:t>
              </a:r>
            </a:p>
            <a:p>
              <a:r>
                <a:rPr lang="en-US" sz="1836" b="1" dirty="0">
                  <a:solidFill>
                    <a:srgbClr val="006CC3"/>
                  </a:solidFill>
                </a:rPr>
                <a:t>Build modern SP solutions</a:t>
              </a:r>
            </a:p>
            <a:p>
              <a:pPr marL="291436" indent="-291436">
                <a:buFont typeface="Arial" panose="020B0604020202020204" pitchFamily="34" charset="0"/>
                <a:buChar char="•"/>
              </a:pPr>
              <a:r>
                <a:rPr lang="en-US" sz="1632" dirty="0">
                  <a:solidFill>
                    <a:prstClr val="black"/>
                  </a:solidFill>
                </a:rPr>
                <a:t>Full-trust JavaScript based framework running in the main app</a:t>
              </a:r>
            </a:p>
            <a:p>
              <a:pPr marL="291436" indent="-291436">
                <a:buFont typeface="Arial" panose="020B0604020202020204" pitchFamily="34" charset="0"/>
                <a:buChar char="•"/>
              </a:pPr>
              <a:r>
                <a:rPr lang="en-US" sz="1632" dirty="0">
                  <a:solidFill>
                    <a:prstClr val="black"/>
                  </a:solidFill>
                </a:rPr>
                <a:t>Use modern auth to integrate with Graph</a:t>
              </a:r>
            </a:p>
            <a:p>
              <a:endParaRPr lang="en-US" sz="1836" b="1" dirty="0">
                <a:solidFill>
                  <a:srgbClr val="006CC3"/>
                </a:solidFill>
              </a:endParaRPr>
            </a:p>
            <a:p>
              <a:r>
                <a:rPr lang="en-US" sz="1836" b="1" dirty="0">
                  <a:solidFill>
                    <a:srgbClr val="006CC3"/>
                  </a:solidFill>
                </a:rPr>
                <a:t>SP add-ins</a:t>
              </a:r>
            </a:p>
            <a:p>
              <a:pPr marL="291436" indent="-291436">
                <a:buFont typeface="Arial" panose="020B0604020202020204" pitchFamily="34" charset="0"/>
                <a:buChar char="•"/>
              </a:pPr>
              <a:r>
                <a:rPr lang="en-US" sz="1632" dirty="0"/>
                <a:t>Provider-hosted based via iframes</a:t>
              </a:r>
            </a:p>
            <a:p>
              <a:pPr marL="291436" indent="-291436">
                <a:buFont typeface="Arial" panose="020B0604020202020204" pitchFamily="34" charset="0"/>
                <a:buChar char="•"/>
              </a:pPr>
              <a:r>
                <a:rPr lang="en-US" sz="1632" dirty="0"/>
                <a:t>Low-trust, end user acquisition model</a:t>
              </a:r>
            </a:p>
            <a:p>
              <a:pPr marL="291436" indent="-291436">
                <a:buFont typeface="Arial" panose="020B0604020202020204" pitchFamily="34" charset="0"/>
                <a:buChar char="•"/>
              </a:pPr>
              <a:r>
                <a:rPr lang="en-US" sz="1632" dirty="0"/>
                <a:t>Distribute via Office Store</a:t>
              </a:r>
            </a:p>
          </p:txBody>
        </p:sp>
        <p:pic>
          <p:nvPicPr>
            <p:cNvPr id="8" name="Picture 2" descr="See the source image">
              <a:extLst>
                <a:ext uri="{FF2B5EF4-FFF2-40B4-BE49-F238E27FC236}">
                  <a16:creationId xmlns:a16="http://schemas.microsoft.com/office/drawing/2014/main" id="{33EDAD68-6D7F-4F1F-B47A-DF94219C54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926" y="1164909"/>
              <a:ext cx="1310759" cy="13107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5A28DA9-AB5B-45D9-A3DA-54C52551B114}"/>
              </a:ext>
            </a:extLst>
          </p:cNvPr>
          <p:cNvGrpSpPr/>
          <p:nvPr/>
        </p:nvGrpSpPr>
        <p:grpSpPr>
          <a:xfrm>
            <a:off x="6218238" y="1121036"/>
            <a:ext cx="5768324" cy="5340007"/>
            <a:chOff x="6096000" y="1099155"/>
            <a:chExt cx="5655733" cy="5235776"/>
          </a:xfrm>
        </p:grpSpPr>
        <p:sp>
          <p:nvSpPr>
            <p:cNvPr id="11" name="Rectangle 10">
              <a:extLst>
                <a:ext uri="{FF2B5EF4-FFF2-40B4-BE49-F238E27FC236}">
                  <a16:creationId xmlns:a16="http://schemas.microsoft.com/office/drawing/2014/main" id="{099E0769-8919-4DAD-B202-0741B2301FFD}"/>
                </a:ext>
              </a:extLst>
            </p:cNvPr>
            <p:cNvSpPr/>
            <p:nvPr/>
          </p:nvSpPr>
          <p:spPr>
            <a:xfrm>
              <a:off x="7213692" y="2592982"/>
              <a:ext cx="4538041" cy="2054409"/>
            </a:xfrm>
            <a:prstGeom prst="rect">
              <a:avLst/>
            </a:prstGeom>
          </p:spPr>
          <p:txBody>
            <a:bodyPr wrap="square">
              <a:spAutoFit/>
            </a:bodyPr>
            <a:lstStyle/>
            <a:p>
              <a:pPr>
                <a:lnSpc>
                  <a:spcPct val="150000"/>
                </a:lnSpc>
              </a:pPr>
              <a:r>
                <a:rPr lang="en-US" sz="1836" b="1" dirty="0"/>
                <a:t>Teams Platform</a:t>
              </a:r>
            </a:p>
            <a:p>
              <a:r>
                <a:rPr lang="en-US" sz="1836" b="1" dirty="0">
                  <a:solidFill>
                    <a:srgbClr val="5558AE"/>
                  </a:solidFill>
                </a:rPr>
                <a:t>Build apps to custom tailor your teams</a:t>
              </a:r>
            </a:p>
            <a:p>
              <a:pPr marL="291436" indent="-291436">
                <a:buFont typeface="Arial" panose="020B0604020202020204" pitchFamily="34" charset="0"/>
                <a:buChar char="•"/>
              </a:pPr>
              <a:r>
                <a:rPr lang="en-US" sz="1632" dirty="0">
                  <a:solidFill>
                    <a:prstClr val="black"/>
                  </a:solidFill>
                </a:rPr>
                <a:t>Modern embedding via tabs</a:t>
              </a:r>
            </a:p>
            <a:p>
              <a:pPr marL="291436" indent="-291436">
                <a:buFont typeface="Arial" panose="020B0604020202020204" pitchFamily="34" charset="0"/>
                <a:buChar char="•"/>
              </a:pPr>
              <a:r>
                <a:rPr lang="en-US" sz="1632" dirty="0">
                  <a:solidFill>
                    <a:prstClr val="black"/>
                  </a:solidFill>
                </a:rPr>
                <a:t>Enhance integrations via bots, messaging extensions, Adaptive cards, and Graph</a:t>
              </a:r>
            </a:p>
            <a:p>
              <a:pPr marL="291436" indent="-291436">
                <a:buFont typeface="Arial" panose="020B0604020202020204" pitchFamily="34" charset="0"/>
                <a:buChar char="•"/>
              </a:pPr>
              <a:r>
                <a:rPr lang="en-US" sz="1632" dirty="0">
                  <a:solidFill>
                    <a:prstClr val="black"/>
                  </a:solidFill>
                </a:rPr>
                <a:t>Add communication services, e.g. programmable voice and video</a:t>
              </a:r>
            </a:p>
          </p:txBody>
        </p:sp>
        <p:pic>
          <p:nvPicPr>
            <p:cNvPr id="9" name="Picture 8" descr="See the source image">
              <a:extLst>
                <a:ext uri="{FF2B5EF4-FFF2-40B4-BE49-F238E27FC236}">
                  <a16:creationId xmlns:a16="http://schemas.microsoft.com/office/drawing/2014/main" id="{7905E55E-9EF7-4B4E-B822-68989AE3E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421" y="1099155"/>
              <a:ext cx="1588581" cy="14422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CF17843-DC7B-4E76-97B8-1F2581243C2A}"/>
                </a:ext>
              </a:extLst>
            </p:cNvPr>
            <p:cNvCxnSpPr/>
            <p:nvPr/>
          </p:nvCxnSpPr>
          <p:spPr>
            <a:xfrm>
              <a:off x="6096000" y="1368573"/>
              <a:ext cx="0" cy="4966358"/>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B19D6EA2-AFAB-451E-B17B-6A3576C5D932}"/>
              </a:ext>
            </a:extLst>
          </p:cNvPr>
          <p:cNvSpPr>
            <a:spLocks noGrp="1"/>
          </p:cNvSpPr>
          <p:nvPr>
            <p:ph type="title"/>
          </p:nvPr>
        </p:nvSpPr>
        <p:spPr/>
        <p:txBody>
          <a:bodyPr>
            <a:normAutofit fontScale="90000"/>
          </a:bodyPr>
          <a:lstStyle/>
          <a:p>
            <a:r>
              <a:rPr lang="en-US" sz="4080" dirty="0"/>
              <a:t>Current State of SharePoint and Teams</a:t>
            </a:r>
            <a:endParaRPr lang="en-IN" sz="4080" dirty="0"/>
          </a:p>
        </p:txBody>
      </p:sp>
    </p:spTree>
    <p:extLst>
      <p:ext uri="{BB962C8B-B14F-4D97-AF65-F5344CB8AC3E}">
        <p14:creationId xmlns:p14="http://schemas.microsoft.com/office/powerpoint/2010/main" val="3791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B35B-C42C-4E90-853A-07D35E79B29D}"/>
              </a:ext>
            </a:extLst>
          </p:cNvPr>
          <p:cNvSpPr>
            <a:spLocks noGrp="1"/>
          </p:cNvSpPr>
          <p:nvPr>
            <p:ph type="title"/>
          </p:nvPr>
        </p:nvSpPr>
        <p:spPr/>
        <p:txBody>
          <a:bodyPr>
            <a:noAutofit/>
          </a:bodyPr>
          <a:lstStyle/>
          <a:p>
            <a:r>
              <a:rPr lang="en-US" sz="3672" dirty="0"/>
              <a:t>Our Expectations</a:t>
            </a:r>
          </a:p>
        </p:txBody>
      </p:sp>
      <p:grpSp>
        <p:nvGrpSpPr>
          <p:cNvPr id="3" name="Group 2">
            <a:extLst>
              <a:ext uri="{FF2B5EF4-FFF2-40B4-BE49-F238E27FC236}">
                <a16:creationId xmlns:a16="http://schemas.microsoft.com/office/drawing/2014/main" id="{D71CF9A7-9EF9-4593-9A84-B7B6961CD8EB}"/>
              </a:ext>
            </a:extLst>
          </p:cNvPr>
          <p:cNvGrpSpPr/>
          <p:nvPr/>
        </p:nvGrpSpPr>
        <p:grpSpPr>
          <a:xfrm>
            <a:off x="270846" y="1300739"/>
            <a:ext cx="5947392" cy="1492165"/>
            <a:chOff x="264695" y="1275350"/>
            <a:chExt cx="5831306" cy="1463040"/>
          </a:xfrm>
        </p:grpSpPr>
        <p:sp>
          <p:nvSpPr>
            <p:cNvPr id="7" name="Rectangle: Rounded Corners 6">
              <a:extLst>
                <a:ext uri="{FF2B5EF4-FFF2-40B4-BE49-F238E27FC236}">
                  <a16:creationId xmlns:a16="http://schemas.microsoft.com/office/drawing/2014/main" id="{6E8DD4F2-334D-4180-82AD-05CF83E993C9}"/>
                </a:ext>
              </a:extLst>
            </p:cNvPr>
            <p:cNvSpPr/>
            <p:nvPr/>
          </p:nvSpPr>
          <p:spPr>
            <a:xfrm>
              <a:off x="1796708" y="1275350"/>
              <a:ext cx="4299293" cy="1463040"/>
            </a:xfrm>
            <a:prstGeom prst="roundRect">
              <a:avLst>
                <a:gd name="adj" fmla="val 734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dirty="0">
                  <a:solidFill>
                    <a:srgbClr val="006CC3"/>
                  </a:solidFill>
                  <a:cs typeface="Segoe UI Light" panose="020B0502040204020203" pitchFamily="34" charset="0"/>
                </a:rPr>
                <a:t>Information the team cares about should be available regardless of the tool / workload</a:t>
              </a:r>
            </a:p>
            <a:p>
              <a:pPr>
                <a:spcAft>
                  <a:spcPts val="1836"/>
                </a:spcAft>
              </a:pPr>
              <a:r>
                <a:rPr lang="en-US" sz="1632" dirty="0">
                  <a:solidFill>
                    <a:srgbClr val="006CC3"/>
                  </a:solidFill>
                  <a:cs typeface="Segoe UI Light" panose="020B0502040204020203" pitchFamily="34" charset="0"/>
                </a:rPr>
                <a:t>Make it possible to bridge team collaboration and external communication</a:t>
              </a:r>
            </a:p>
          </p:txBody>
        </p:sp>
        <p:sp>
          <p:nvSpPr>
            <p:cNvPr id="10" name="TextBox 9">
              <a:extLst>
                <a:ext uri="{FF2B5EF4-FFF2-40B4-BE49-F238E27FC236}">
                  <a16:creationId xmlns:a16="http://schemas.microsoft.com/office/drawing/2014/main" id="{7EF77C5A-39C8-4235-8BB8-7DB8FAD8CF63}"/>
                </a:ext>
              </a:extLst>
            </p:cNvPr>
            <p:cNvSpPr txBox="1"/>
            <p:nvPr/>
          </p:nvSpPr>
          <p:spPr>
            <a:xfrm>
              <a:off x="264695" y="1822204"/>
              <a:ext cx="1363571" cy="406265"/>
            </a:xfrm>
            <a:prstGeom prst="rect">
              <a:avLst/>
            </a:prstGeom>
            <a:noFill/>
          </p:spPr>
          <p:txBody>
            <a:bodyPr wrap="square" rtlCol="0">
              <a:spAutoFit/>
            </a:bodyPr>
            <a:lstStyle/>
            <a:p>
              <a:pPr algn="r"/>
              <a:r>
                <a:rPr lang="en-US" sz="2040" dirty="0">
                  <a:solidFill>
                    <a:srgbClr val="006CC3"/>
                  </a:solidFill>
                </a:rPr>
                <a:t>End user</a:t>
              </a:r>
            </a:p>
          </p:txBody>
        </p:sp>
      </p:grpSp>
      <p:grpSp>
        <p:nvGrpSpPr>
          <p:cNvPr id="4" name="Group 3">
            <a:extLst>
              <a:ext uri="{FF2B5EF4-FFF2-40B4-BE49-F238E27FC236}">
                <a16:creationId xmlns:a16="http://schemas.microsoft.com/office/drawing/2014/main" id="{A85F09C2-D81F-42F4-AD90-FF58FEF065CD}"/>
              </a:ext>
            </a:extLst>
          </p:cNvPr>
          <p:cNvGrpSpPr/>
          <p:nvPr/>
        </p:nvGrpSpPr>
        <p:grpSpPr>
          <a:xfrm>
            <a:off x="270846" y="3125042"/>
            <a:ext cx="5947391" cy="1492165"/>
            <a:chOff x="264695" y="3064045"/>
            <a:chExt cx="5831305" cy="1463040"/>
          </a:xfrm>
        </p:grpSpPr>
        <p:sp>
          <p:nvSpPr>
            <p:cNvPr id="8" name="Rectangle: Rounded Corners 7">
              <a:extLst>
                <a:ext uri="{FF2B5EF4-FFF2-40B4-BE49-F238E27FC236}">
                  <a16:creationId xmlns:a16="http://schemas.microsoft.com/office/drawing/2014/main" id="{9B05D87D-EEF1-4892-A2E5-8D92A8831C1E}"/>
                </a:ext>
              </a:extLst>
            </p:cNvPr>
            <p:cNvSpPr/>
            <p:nvPr/>
          </p:nvSpPr>
          <p:spPr>
            <a:xfrm>
              <a:off x="1796707" y="3064045"/>
              <a:ext cx="4299293" cy="1463040"/>
            </a:xfrm>
            <a:prstGeom prst="roundRect">
              <a:avLst>
                <a:gd name="adj" fmla="val 57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a:solidFill>
                    <a:srgbClr val="006CC3"/>
                  </a:solidFill>
                  <a:cs typeface="Segoe UI Light" panose="020B0502040204020203" pitchFamily="34" charset="0"/>
                </a:rPr>
                <a:t>Reduce the number of places and ways to manage and deploy solutions to end users</a:t>
              </a:r>
            </a:p>
          </p:txBody>
        </p:sp>
        <p:sp>
          <p:nvSpPr>
            <p:cNvPr id="11" name="TextBox 10">
              <a:extLst>
                <a:ext uri="{FF2B5EF4-FFF2-40B4-BE49-F238E27FC236}">
                  <a16:creationId xmlns:a16="http://schemas.microsoft.com/office/drawing/2014/main" id="{AF1FE39B-D8AC-4B95-85A4-CC8641311033}"/>
                </a:ext>
              </a:extLst>
            </p:cNvPr>
            <p:cNvSpPr txBox="1"/>
            <p:nvPr/>
          </p:nvSpPr>
          <p:spPr>
            <a:xfrm>
              <a:off x="264695" y="3610899"/>
              <a:ext cx="1363571" cy="406265"/>
            </a:xfrm>
            <a:prstGeom prst="rect">
              <a:avLst/>
            </a:prstGeom>
            <a:noFill/>
          </p:spPr>
          <p:txBody>
            <a:bodyPr wrap="square" rtlCol="0">
              <a:spAutoFit/>
            </a:bodyPr>
            <a:lstStyle/>
            <a:p>
              <a:pPr algn="r"/>
              <a:r>
                <a:rPr lang="en-US" sz="2040" dirty="0">
                  <a:solidFill>
                    <a:srgbClr val="006CC3"/>
                  </a:solidFill>
                </a:rPr>
                <a:t>IT admin</a:t>
              </a:r>
            </a:p>
          </p:txBody>
        </p:sp>
      </p:grpSp>
      <p:grpSp>
        <p:nvGrpSpPr>
          <p:cNvPr id="5" name="Group 4">
            <a:extLst>
              <a:ext uri="{FF2B5EF4-FFF2-40B4-BE49-F238E27FC236}">
                <a16:creationId xmlns:a16="http://schemas.microsoft.com/office/drawing/2014/main" id="{181B57DD-8590-4174-AAEE-BDD9F384C78E}"/>
              </a:ext>
            </a:extLst>
          </p:cNvPr>
          <p:cNvGrpSpPr/>
          <p:nvPr/>
        </p:nvGrpSpPr>
        <p:grpSpPr>
          <a:xfrm>
            <a:off x="138397" y="4949345"/>
            <a:ext cx="6079840" cy="1492165"/>
            <a:chOff x="134831" y="4852740"/>
            <a:chExt cx="5961169" cy="1463040"/>
          </a:xfrm>
        </p:grpSpPr>
        <p:sp>
          <p:nvSpPr>
            <p:cNvPr id="9" name="Rectangle: Rounded Corners 8">
              <a:extLst>
                <a:ext uri="{FF2B5EF4-FFF2-40B4-BE49-F238E27FC236}">
                  <a16:creationId xmlns:a16="http://schemas.microsoft.com/office/drawing/2014/main" id="{3FC94114-7628-41E4-9540-D82CF3B33157}"/>
                </a:ext>
              </a:extLst>
            </p:cNvPr>
            <p:cNvSpPr/>
            <p:nvPr/>
          </p:nvSpPr>
          <p:spPr>
            <a:xfrm>
              <a:off x="1796707" y="4852740"/>
              <a:ext cx="4299293" cy="1463040"/>
            </a:xfrm>
            <a:prstGeom prst="roundRect">
              <a:avLst>
                <a:gd name="adj" fmla="val 62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dirty="0">
                  <a:solidFill>
                    <a:srgbClr val="006CC3"/>
                  </a:solidFill>
                  <a:cs typeface="Segoe UI Light" panose="020B0502040204020203" pitchFamily="34" charset="0"/>
                </a:rPr>
                <a:t>Reach multiple workloads with a single solution</a:t>
              </a:r>
            </a:p>
            <a:p>
              <a:pPr>
                <a:spcAft>
                  <a:spcPts val="1836"/>
                </a:spcAft>
              </a:pPr>
              <a:r>
                <a:rPr lang="en-US" sz="1632" dirty="0">
                  <a:solidFill>
                    <a:srgbClr val="006CC3"/>
                  </a:solidFill>
                  <a:cs typeface="Segoe UI Light" panose="020B0502040204020203" pitchFamily="34" charset="0"/>
                </a:rPr>
                <a:t>Reduce number of developer concepts and experiences</a:t>
              </a:r>
            </a:p>
          </p:txBody>
        </p:sp>
        <p:sp>
          <p:nvSpPr>
            <p:cNvPr id="12" name="TextBox 11">
              <a:extLst>
                <a:ext uri="{FF2B5EF4-FFF2-40B4-BE49-F238E27FC236}">
                  <a16:creationId xmlns:a16="http://schemas.microsoft.com/office/drawing/2014/main" id="{12C713DF-FF1A-467A-AEB8-47C0A1E8C7FC}"/>
                </a:ext>
              </a:extLst>
            </p:cNvPr>
            <p:cNvSpPr txBox="1"/>
            <p:nvPr/>
          </p:nvSpPr>
          <p:spPr>
            <a:xfrm>
              <a:off x="134831" y="5399594"/>
              <a:ext cx="1493436" cy="406265"/>
            </a:xfrm>
            <a:prstGeom prst="rect">
              <a:avLst/>
            </a:prstGeom>
            <a:noFill/>
          </p:spPr>
          <p:txBody>
            <a:bodyPr wrap="square" rtlCol="0">
              <a:spAutoFit/>
            </a:bodyPr>
            <a:lstStyle/>
            <a:p>
              <a:pPr algn="r"/>
              <a:r>
                <a:rPr lang="en-US" sz="2040" dirty="0">
                  <a:solidFill>
                    <a:srgbClr val="006CC3"/>
                  </a:solidFill>
                </a:rPr>
                <a:t>Developer</a:t>
              </a:r>
            </a:p>
          </p:txBody>
        </p:sp>
      </p:grpSp>
      <p:sp>
        <p:nvSpPr>
          <p:cNvPr id="14" name="Arrow: Right 13">
            <a:extLst>
              <a:ext uri="{FF2B5EF4-FFF2-40B4-BE49-F238E27FC236}">
                <a16:creationId xmlns:a16="http://schemas.microsoft.com/office/drawing/2014/main" id="{65A3E238-A5B3-40A3-9C3E-14C6EE270BDB}"/>
              </a:ext>
            </a:extLst>
          </p:cNvPr>
          <p:cNvSpPr/>
          <p:nvPr/>
        </p:nvSpPr>
        <p:spPr>
          <a:xfrm>
            <a:off x="6390032" y="3563526"/>
            <a:ext cx="948966" cy="61519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Plus Sign 15">
            <a:extLst>
              <a:ext uri="{FF2B5EF4-FFF2-40B4-BE49-F238E27FC236}">
                <a16:creationId xmlns:a16="http://schemas.microsoft.com/office/drawing/2014/main" id="{8266C198-C651-4DF2-A72F-23A483392129}"/>
              </a:ext>
            </a:extLst>
          </p:cNvPr>
          <p:cNvSpPr/>
          <p:nvPr/>
        </p:nvSpPr>
        <p:spPr>
          <a:xfrm>
            <a:off x="9248019" y="1470426"/>
            <a:ext cx="699453" cy="699453"/>
          </a:xfrm>
          <a:prstGeom prst="mathPlus">
            <a:avLst>
              <a:gd name="adj1" fmla="val 108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 name="TextBox 18">
            <a:extLst>
              <a:ext uri="{FF2B5EF4-FFF2-40B4-BE49-F238E27FC236}">
                <a16:creationId xmlns:a16="http://schemas.microsoft.com/office/drawing/2014/main" id="{EB16C6AE-9CAB-43D4-8A86-807DC42D62E0}"/>
              </a:ext>
            </a:extLst>
          </p:cNvPr>
          <p:cNvSpPr txBox="1"/>
          <p:nvPr/>
        </p:nvSpPr>
        <p:spPr>
          <a:xfrm>
            <a:off x="7510792" y="2690693"/>
            <a:ext cx="4393970" cy="2425036"/>
          </a:xfrm>
          <a:prstGeom prst="rect">
            <a:avLst/>
          </a:prstGeom>
          <a:noFill/>
        </p:spPr>
        <p:txBody>
          <a:bodyPr wrap="square" rtlCol="0">
            <a:spAutoFit/>
          </a:bodyPr>
          <a:lstStyle/>
          <a:p>
            <a:pPr marL="291436" indent="-291436">
              <a:spcAft>
                <a:spcPts val="1224"/>
              </a:spcAft>
              <a:buFont typeface="Wingdings" panose="05000000000000000000" pitchFamily="2" charset="2"/>
              <a:buChar char="ü"/>
            </a:pPr>
            <a:r>
              <a:rPr lang="en-US" sz="1836" dirty="0">
                <a:solidFill>
                  <a:schemeClr val="bg2">
                    <a:lumMod val="25000"/>
                  </a:schemeClr>
                </a:solidFill>
              </a:rPr>
              <a:t>Enable users to collaborate around the same content in SharePoint and Teams</a:t>
            </a:r>
          </a:p>
          <a:p>
            <a:pPr marL="291436" indent="-291436">
              <a:spcAft>
                <a:spcPts val="1224"/>
              </a:spcAft>
              <a:buFont typeface="Wingdings" panose="05000000000000000000" pitchFamily="2" charset="2"/>
              <a:buChar char="ü"/>
            </a:pPr>
            <a:r>
              <a:rPr lang="en-US" sz="1836" dirty="0">
                <a:solidFill>
                  <a:schemeClr val="bg2">
                    <a:lumMod val="25000"/>
                  </a:schemeClr>
                </a:solidFill>
              </a:rPr>
              <a:t>Centralized Admin experience and tools, including LOB app distribution</a:t>
            </a:r>
          </a:p>
          <a:p>
            <a:pPr marL="291436" indent="-291436">
              <a:spcAft>
                <a:spcPts val="1224"/>
              </a:spcAft>
              <a:buFont typeface="Wingdings" panose="05000000000000000000" pitchFamily="2" charset="2"/>
              <a:buChar char="ü"/>
            </a:pPr>
            <a:r>
              <a:rPr lang="en-US" sz="1836" dirty="0">
                <a:solidFill>
                  <a:schemeClr val="bg2">
                    <a:lumMod val="25000"/>
                  </a:schemeClr>
                </a:solidFill>
              </a:rPr>
              <a:t>Common developer framework for building solutions targeting both SharePoint and Teams experiences</a:t>
            </a:r>
          </a:p>
        </p:txBody>
      </p:sp>
      <p:pic>
        <p:nvPicPr>
          <p:cNvPr id="20" name="Picture 2" descr="See the source image">
            <a:extLst>
              <a:ext uri="{FF2B5EF4-FFF2-40B4-BE49-F238E27FC236}">
                <a16:creationId xmlns:a16="http://schemas.microsoft.com/office/drawing/2014/main" id="{603C33FE-9873-4C79-82C6-4F97748454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8209" y="1151725"/>
            <a:ext cx="1336853" cy="13368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See the source image">
            <a:extLst>
              <a:ext uri="{FF2B5EF4-FFF2-40B4-BE49-F238E27FC236}">
                <a16:creationId xmlns:a16="http://schemas.microsoft.com/office/drawing/2014/main" id="{84912EDE-0961-4609-98B4-B979226E2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712" y="1084662"/>
            <a:ext cx="1620206" cy="147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3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9AC2-BFE2-47CA-AD07-EE7CD0FDF682}"/>
              </a:ext>
            </a:extLst>
          </p:cNvPr>
          <p:cNvSpPr>
            <a:spLocks noGrp="1"/>
          </p:cNvSpPr>
          <p:nvPr>
            <p:ph type="title"/>
          </p:nvPr>
        </p:nvSpPr>
        <p:spPr/>
        <p:txBody>
          <a:bodyPr>
            <a:noAutofit/>
          </a:bodyPr>
          <a:lstStyle/>
          <a:p>
            <a:r>
              <a:rPr lang="en-US" sz="3672" dirty="0"/>
              <a:t>Single platform for hosted experiences</a:t>
            </a:r>
            <a:endParaRPr lang="en-GB" sz="3672" dirty="0"/>
          </a:p>
        </p:txBody>
      </p:sp>
      <p:sp>
        <p:nvSpPr>
          <p:cNvPr id="18" name="Text Placeholder 3">
            <a:extLst>
              <a:ext uri="{FF2B5EF4-FFF2-40B4-BE49-F238E27FC236}">
                <a16:creationId xmlns:a16="http://schemas.microsoft.com/office/drawing/2014/main" id="{A2AAF713-8CA9-4E1A-8A30-04EFB8B6F411}"/>
              </a:ext>
            </a:extLst>
          </p:cNvPr>
          <p:cNvSpPr txBox="1">
            <a:spLocks/>
          </p:cNvSpPr>
          <p:nvPr/>
        </p:nvSpPr>
        <p:spPr>
          <a:xfrm>
            <a:off x="364154" y="5337509"/>
            <a:ext cx="11885512" cy="530456"/>
          </a:xfrm>
          <a:prstGeom prst="rect">
            <a:avLst/>
          </a:prstGeom>
        </p:spPr>
        <p:txBody>
          <a:bodyPr vert="horz" wrap="square" lIns="146283" tIns="91427" rIns="146283" bIns="91427"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48" dirty="0">
                <a:solidFill>
                  <a:srgbClr val="0078D7"/>
                </a:solidFill>
              </a:rPr>
              <a:t>Build your solution to run across Teams, SharePoint, and (eventually) all of Office</a:t>
            </a:r>
          </a:p>
        </p:txBody>
      </p:sp>
      <p:grpSp>
        <p:nvGrpSpPr>
          <p:cNvPr id="20" name="Group 19">
            <a:extLst>
              <a:ext uri="{FF2B5EF4-FFF2-40B4-BE49-F238E27FC236}">
                <a16:creationId xmlns:a16="http://schemas.microsoft.com/office/drawing/2014/main" id="{5FE2DFBC-CAF4-45C2-94B3-AB81B61F57A4}"/>
              </a:ext>
            </a:extLst>
          </p:cNvPr>
          <p:cNvGrpSpPr/>
          <p:nvPr/>
        </p:nvGrpSpPr>
        <p:grpSpPr>
          <a:xfrm>
            <a:off x="3319285" y="989267"/>
            <a:ext cx="5490337" cy="3712594"/>
            <a:chOff x="3319285" y="989267"/>
            <a:chExt cx="5490337" cy="3712594"/>
          </a:xfrm>
        </p:grpSpPr>
        <p:sp>
          <p:nvSpPr>
            <p:cNvPr id="4" name="Rectangle: Rounded Corners 3">
              <a:extLst>
                <a:ext uri="{FF2B5EF4-FFF2-40B4-BE49-F238E27FC236}">
                  <a16:creationId xmlns:a16="http://schemas.microsoft.com/office/drawing/2014/main" id="{3214E437-4073-40EE-98CD-585447B97FEA}"/>
                </a:ext>
              </a:extLst>
            </p:cNvPr>
            <p:cNvSpPr/>
            <p:nvPr/>
          </p:nvSpPr>
          <p:spPr bwMode="auto">
            <a:xfrm>
              <a:off x="3379654" y="2166218"/>
              <a:ext cx="5429968" cy="1116348"/>
            </a:xfrm>
            <a:prstGeom prst="roundRect">
              <a:avLst>
                <a:gd name="adj" fmla="val 9151"/>
              </a:avLst>
            </a:prstGeom>
            <a:solidFill>
              <a:schemeClr val="bg2"/>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lnSpc>
                  <a:spcPct val="90000"/>
                </a:lnSpc>
                <a:spcBef>
                  <a:spcPct val="0"/>
                </a:spcBef>
                <a:spcAft>
                  <a:spcPct val="0"/>
                </a:spcAft>
              </a:pPr>
              <a:r>
                <a:rPr lang="en-US" sz="2000" dirty="0">
                  <a:solidFill>
                    <a:srgbClr val="0071B9"/>
                  </a:solidFill>
                  <a:latin typeface="Segoe UI Semibold" panose="020B0702040204020203" pitchFamily="34" charset="0"/>
                  <a:ea typeface="Segoe UI" pitchFamily="34" charset="0"/>
                  <a:cs typeface="Segoe UI Semibold" panose="020B0702040204020203" pitchFamily="34" charset="0"/>
                </a:rPr>
                <a:t>Rich canvases</a:t>
              </a:r>
            </a:p>
          </p:txBody>
        </p:sp>
        <p:pic>
          <p:nvPicPr>
            <p:cNvPr id="6" name="Picture 5" descr="See the source image">
              <a:extLst>
                <a:ext uri="{FF2B5EF4-FFF2-40B4-BE49-F238E27FC236}">
                  <a16:creationId xmlns:a16="http://schemas.microsoft.com/office/drawing/2014/main" id="{989710BF-ED25-4223-B103-387650D489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44" t="13550" r="14587" b="14017"/>
            <a:stretch/>
          </p:blipFill>
          <p:spPr bwMode="auto">
            <a:xfrm>
              <a:off x="4439169" y="2336397"/>
              <a:ext cx="595630" cy="6001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270B08F2-BD73-440F-9939-829EC12DC835}"/>
                </a:ext>
              </a:extLst>
            </p:cNvPr>
            <p:cNvSpPr/>
            <p:nvPr/>
          </p:nvSpPr>
          <p:spPr bwMode="auto">
            <a:xfrm>
              <a:off x="6158237" y="989267"/>
              <a:ext cx="2651384" cy="1070911"/>
            </a:xfrm>
            <a:prstGeom prst="roundRect">
              <a:avLst>
                <a:gd name="adj" fmla="val 8875"/>
              </a:avLst>
            </a:prstGeom>
            <a:solidFill>
              <a:schemeClr val="bg1">
                <a:lumMod val="85000"/>
              </a:schemeClr>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1599" b="1" dirty="0">
                  <a:solidFill>
                    <a:srgbClr val="D83B01"/>
                  </a:solidFill>
                  <a:latin typeface="Segoe UI"/>
                  <a:ea typeface="Segoe UI" pitchFamily="34" charset="0"/>
                  <a:cs typeface="Segoe UI" pitchFamily="34" charset="0"/>
                </a:rPr>
                <a:t>Provider-hosted apps</a:t>
              </a:r>
            </a:p>
            <a:p>
              <a:pPr algn="ctr" defTabSz="932293" fontAlgn="base">
                <a:lnSpc>
                  <a:spcPct val="90000"/>
                </a:lnSpc>
                <a:spcBef>
                  <a:spcPct val="0"/>
                </a:spcBef>
                <a:spcAft>
                  <a:spcPct val="0"/>
                </a:spcAft>
              </a:pPr>
              <a:endParaRPr lang="en-US" sz="1199" dirty="0">
                <a:solidFill>
                  <a:prstClr val="black">
                    <a:lumMod val="65000"/>
                    <a:lumOff val="35000"/>
                  </a:prstClr>
                </a:solidFill>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8AB604A-D080-4A75-8081-2A088F580415}"/>
                </a:ext>
              </a:extLst>
            </p:cNvPr>
            <p:cNvSpPr/>
            <p:nvPr/>
          </p:nvSpPr>
          <p:spPr bwMode="auto">
            <a:xfrm>
              <a:off x="3377289" y="989424"/>
              <a:ext cx="2651384" cy="1070911"/>
            </a:xfrm>
            <a:prstGeom prst="roundRect">
              <a:avLst>
                <a:gd name="adj" fmla="val 7576"/>
              </a:avLst>
            </a:prstGeom>
            <a:solidFill>
              <a:schemeClr val="bg1">
                <a:lumMod val="85000"/>
              </a:schemeClr>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1599" b="1" dirty="0">
                  <a:solidFill>
                    <a:srgbClr val="D83B01"/>
                  </a:solidFill>
                  <a:latin typeface="Segoe UI"/>
                  <a:ea typeface="Segoe UI" pitchFamily="34" charset="0"/>
                  <a:cs typeface="Segoe UI" pitchFamily="34" charset="0"/>
                </a:rPr>
                <a:t>O365-hosted apps</a:t>
              </a:r>
            </a:p>
            <a:p>
              <a:pPr algn="ctr" defTabSz="932293" fontAlgn="base">
                <a:lnSpc>
                  <a:spcPct val="90000"/>
                </a:lnSpc>
                <a:spcBef>
                  <a:spcPct val="0"/>
                </a:spcBef>
                <a:spcAft>
                  <a:spcPct val="0"/>
                </a:spcAft>
              </a:pPr>
              <a:r>
                <a:rPr lang="en-US" sz="1199" dirty="0">
                  <a:solidFill>
                    <a:prstClr val="black">
                      <a:lumMod val="65000"/>
                      <a:lumOff val="35000"/>
                    </a:prstClr>
                  </a:solidFill>
                  <a:latin typeface="Segoe UI"/>
                  <a:ea typeface="Segoe UI" pitchFamily="34" charset="0"/>
                  <a:cs typeface="Segoe UI" pitchFamily="34" charset="0"/>
                </a:rPr>
                <a:t>(“SPFx solutions”)</a:t>
              </a:r>
            </a:p>
          </p:txBody>
        </p:sp>
        <p:sp>
          <p:nvSpPr>
            <p:cNvPr id="9" name="Rectangle: Rounded Corners 8">
              <a:extLst>
                <a:ext uri="{FF2B5EF4-FFF2-40B4-BE49-F238E27FC236}">
                  <a16:creationId xmlns:a16="http://schemas.microsoft.com/office/drawing/2014/main" id="{4B26B1B5-D2A0-4735-8210-DF7921868ACE}"/>
                </a:ext>
              </a:extLst>
            </p:cNvPr>
            <p:cNvSpPr/>
            <p:nvPr/>
          </p:nvSpPr>
          <p:spPr bwMode="auto">
            <a:xfrm>
              <a:off x="3379655" y="4098096"/>
              <a:ext cx="5429966" cy="603765"/>
            </a:xfrm>
            <a:prstGeom prst="roundRect">
              <a:avLst>
                <a:gd name="adj" fmla="val 9151"/>
              </a:avLst>
            </a:prstGeom>
            <a:solidFill>
              <a:schemeClr val="bg1"/>
            </a:solid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2000">
                  <a:solidFill>
                    <a:prstClr val="black">
                      <a:lumMod val="50000"/>
                      <a:lumOff val="50000"/>
                    </a:prstClr>
                  </a:solidFill>
                  <a:latin typeface="Segoe UI Semibold" panose="020B0702040204020203" pitchFamily="34" charset="0"/>
                  <a:ea typeface="Segoe UI" pitchFamily="34" charset="0"/>
                  <a:cs typeface="Segoe UI Semibold" panose="020B0702040204020203" pitchFamily="34" charset="0"/>
                </a:rPr>
                <a:t>Microsoft Graph</a:t>
              </a:r>
            </a:p>
          </p:txBody>
        </p:sp>
        <p:sp>
          <p:nvSpPr>
            <p:cNvPr id="10" name="Rectangle: Rounded Corners 9">
              <a:extLst>
                <a:ext uri="{FF2B5EF4-FFF2-40B4-BE49-F238E27FC236}">
                  <a16:creationId xmlns:a16="http://schemas.microsoft.com/office/drawing/2014/main" id="{BE5EE9A7-F55B-4C7E-A096-344AB050B386}"/>
                </a:ext>
              </a:extLst>
            </p:cNvPr>
            <p:cNvSpPr/>
            <p:nvPr/>
          </p:nvSpPr>
          <p:spPr bwMode="auto">
            <a:xfrm>
              <a:off x="3379654" y="3388449"/>
              <a:ext cx="5429968" cy="603766"/>
            </a:xfrm>
            <a:prstGeom prst="roundRect">
              <a:avLst>
                <a:gd name="adj" fmla="val 9151"/>
              </a:avLst>
            </a:prstGeom>
            <a:solidFill>
              <a:schemeClr val="bg2"/>
            </a:solidFill>
            <a:ln w="12700">
              <a:solidFill>
                <a:srgbClr val="0071B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2000">
                  <a:solidFill>
                    <a:srgbClr val="0071B9"/>
                  </a:solidFill>
                  <a:latin typeface="Segoe UI Semibold" panose="020B0702040204020203" pitchFamily="34" charset="0"/>
                  <a:ea typeface="Segoe UI" pitchFamily="34" charset="0"/>
                  <a:cs typeface="Segoe UI Semibold" panose="020B0702040204020203" pitchFamily="34" charset="0"/>
                </a:rPr>
                <a:t>Common platform and runtime</a:t>
              </a:r>
            </a:p>
          </p:txBody>
        </p:sp>
        <p:pic>
          <p:nvPicPr>
            <p:cNvPr id="11" name="Picture 2" descr="http://png-2.findicons.com/files/icons/2795/office_2013_hd/2000/outlook.png">
              <a:extLst>
                <a:ext uri="{FF2B5EF4-FFF2-40B4-BE49-F238E27FC236}">
                  <a16:creationId xmlns:a16="http://schemas.microsoft.com/office/drawing/2014/main" id="{EFF25F84-7E2E-4EB9-B11D-B458DC275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135" y="2342229"/>
              <a:ext cx="594276" cy="5942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png.icons8.com/office-365/color/1600">
              <a:extLst>
                <a:ext uri="{FF2B5EF4-FFF2-40B4-BE49-F238E27FC236}">
                  <a16:creationId xmlns:a16="http://schemas.microsoft.com/office/drawing/2014/main" id="{CC6E2CB6-16CF-420B-9BE3-525C17245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415" y="2342229"/>
              <a:ext cx="594276" cy="5942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lose up of a sign&#10;&#10;Description automatically generated">
              <a:extLst>
                <a:ext uri="{FF2B5EF4-FFF2-40B4-BE49-F238E27FC236}">
                  <a16:creationId xmlns:a16="http://schemas.microsoft.com/office/drawing/2014/main" id="{8ED305AC-0EF6-4A20-8483-468C56DC8793}"/>
                </a:ext>
              </a:extLst>
            </p:cNvPr>
            <p:cNvPicPr>
              <a:picLocks noChangeAspect="1"/>
            </p:cNvPicPr>
            <p:nvPr/>
          </p:nvPicPr>
          <p:blipFill>
            <a:blip r:embed="rId5"/>
            <a:stretch>
              <a:fillRect/>
            </a:stretch>
          </p:blipFill>
          <p:spPr>
            <a:xfrm>
              <a:off x="3319285" y="2043155"/>
              <a:ext cx="1219200" cy="1219200"/>
            </a:xfrm>
            <a:prstGeom prst="rect">
              <a:avLst/>
            </a:prstGeom>
          </p:spPr>
        </p:pic>
      </p:grpSp>
    </p:spTree>
    <p:extLst>
      <p:ext uri="{BB962C8B-B14F-4D97-AF65-F5344CB8AC3E}">
        <p14:creationId xmlns:p14="http://schemas.microsoft.com/office/powerpoint/2010/main" val="433249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776DD-D407-4CAB-A0BA-BECCDE00FB7F}"/>
              </a:ext>
            </a:extLst>
          </p:cNvPr>
          <p:cNvSpPr>
            <a:spLocks noGrp="1"/>
          </p:cNvSpPr>
          <p:nvPr>
            <p:ph type="title"/>
          </p:nvPr>
        </p:nvSpPr>
        <p:spPr/>
        <p:txBody>
          <a:bodyPr>
            <a:normAutofit fontScale="90000"/>
          </a:bodyPr>
          <a:lstStyle/>
          <a:p>
            <a:r>
              <a:rPr lang="en-US" sz="4080" dirty="0"/>
              <a:t>Surfacing </a:t>
            </a:r>
            <a:r>
              <a:rPr lang="en-US" sz="4080" dirty="0" err="1"/>
              <a:t>SPFx</a:t>
            </a:r>
            <a:r>
              <a:rPr lang="en-US" sz="4080" dirty="0"/>
              <a:t> in Teams</a:t>
            </a:r>
            <a:endParaRPr lang="en-US" sz="4080" dirty="0">
              <a:solidFill>
                <a:srgbClr val="D83B01"/>
              </a:solidFill>
            </a:endParaRPr>
          </a:p>
        </p:txBody>
      </p:sp>
      <p:pic>
        <p:nvPicPr>
          <p:cNvPr id="6" name="Picture 2" descr="See the source image">
            <a:extLst>
              <a:ext uri="{FF2B5EF4-FFF2-40B4-BE49-F238E27FC236}">
                <a16:creationId xmlns:a16="http://schemas.microsoft.com/office/drawing/2014/main" id="{4BF4641B-B371-4406-AA2D-0AC56EC0A3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5215" y="1094418"/>
            <a:ext cx="1336853" cy="13368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e the source image">
            <a:extLst>
              <a:ext uri="{FF2B5EF4-FFF2-40B4-BE49-F238E27FC236}">
                <a16:creationId xmlns:a16="http://schemas.microsoft.com/office/drawing/2014/main" id="{33885612-B083-48B3-9DC7-8A3F5AAAE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932" y="1027355"/>
            <a:ext cx="1620206" cy="1470977"/>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224BC70-6280-40F1-AF90-C9DB108AA494}"/>
              </a:ext>
            </a:extLst>
          </p:cNvPr>
          <p:cNvSpPr/>
          <p:nvPr/>
        </p:nvSpPr>
        <p:spPr bwMode="auto">
          <a:xfrm>
            <a:off x="1765214" y="2918327"/>
            <a:ext cx="8723868" cy="970503"/>
          </a:xfrm>
          <a:prstGeom prst="rightArrow">
            <a:avLst>
              <a:gd name="adj1" fmla="val 65092"/>
              <a:gd name="adj2" fmla="val 51509"/>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Light" panose="020B0502040204020203" pitchFamily="34" charset="0"/>
              </a:rPr>
              <a:t>Deploy your existing SharePoint web part into Teams as a tab</a:t>
            </a:r>
          </a:p>
        </p:txBody>
      </p:sp>
      <p:sp>
        <p:nvSpPr>
          <p:cNvPr id="2" name="TextBox 1">
            <a:extLst>
              <a:ext uri="{FF2B5EF4-FFF2-40B4-BE49-F238E27FC236}">
                <a16:creationId xmlns:a16="http://schemas.microsoft.com/office/drawing/2014/main" id="{6F75A907-3F5E-4B32-901A-371B7D9DF877}"/>
              </a:ext>
            </a:extLst>
          </p:cNvPr>
          <p:cNvSpPr txBox="1"/>
          <p:nvPr/>
        </p:nvSpPr>
        <p:spPr>
          <a:xfrm>
            <a:off x="1651270" y="5613346"/>
            <a:ext cx="5235985" cy="657359"/>
          </a:xfrm>
          <a:prstGeom prst="rect">
            <a:avLst/>
          </a:prstGeom>
          <a:noFill/>
        </p:spPr>
        <p:txBody>
          <a:bodyPr wrap="none" rtlCol="0">
            <a:spAutoFit/>
          </a:bodyPr>
          <a:lstStyle/>
          <a:p>
            <a:pPr marL="291436" indent="-291436">
              <a:buFont typeface="Wingdings" panose="05000000000000000000" pitchFamily="2" charset="2"/>
              <a:buChar char="q"/>
            </a:pPr>
            <a:r>
              <a:rPr lang="en-GB" sz="1836" dirty="0"/>
              <a:t>This features available from 1.7 plus beta version. </a:t>
            </a:r>
          </a:p>
          <a:p>
            <a:pPr marL="291436" indent="-291436">
              <a:buFont typeface="Wingdings" panose="05000000000000000000" pitchFamily="2" charset="2"/>
              <a:buChar char="q"/>
            </a:pPr>
            <a:r>
              <a:rPr lang="en-GB" sz="1836" b="1" i="1" dirty="0" err="1"/>
              <a:t>yo</a:t>
            </a:r>
            <a:r>
              <a:rPr lang="en-GB" sz="1836" b="1" i="1" dirty="0"/>
              <a:t> @</a:t>
            </a:r>
            <a:r>
              <a:rPr lang="en-GB" sz="1836" b="1" i="1" dirty="0" err="1"/>
              <a:t>microsoft</a:t>
            </a:r>
            <a:r>
              <a:rPr lang="en-GB" sz="1836" b="1" i="1" dirty="0"/>
              <a:t>/</a:t>
            </a:r>
            <a:r>
              <a:rPr lang="en-GB" sz="1836" b="1" i="1" dirty="0" err="1"/>
              <a:t>sharepoint</a:t>
            </a:r>
            <a:endParaRPr lang="en-GB" sz="1836" b="1" i="1" dirty="0"/>
          </a:p>
        </p:txBody>
      </p:sp>
    </p:spTree>
    <p:extLst>
      <p:ext uri="{BB962C8B-B14F-4D97-AF65-F5344CB8AC3E}">
        <p14:creationId xmlns:p14="http://schemas.microsoft.com/office/powerpoint/2010/main" val="31843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F81A-D0B3-46E4-9641-83AD6E1D9C2C}"/>
              </a:ext>
            </a:extLst>
          </p:cNvPr>
          <p:cNvSpPr>
            <a:spLocks noGrp="1"/>
          </p:cNvSpPr>
          <p:nvPr>
            <p:ph type="title"/>
          </p:nvPr>
        </p:nvSpPr>
        <p:spPr/>
        <p:txBody>
          <a:bodyPr>
            <a:normAutofit/>
          </a:bodyPr>
          <a:lstStyle/>
          <a:p>
            <a:r>
              <a:rPr lang="en-US" dirty="0"/>
              <a:t>Instructions for enabling side loading</a:t>
            </a:r>
            <a:endParaRPr lang="en-GB" dirty="0"/>
          </a:p>
        </p:txBody>
      </p:sp>
      <p:sp>
        <p:nvSpPr>
          <p:cNvPr id="4" name="Rectangle 3">
            <a:extLst>
              <a:ext uri="{FF2B5EF4-FFF2-40B4-BE49-F238E27FC236}">
                <a16:creationId xmlns:a16="http://schemas.microsoft.com/office/drawing/2014/main" id="{AB76CF4B-E4EB-43A2-8273-CD6971D46CEC}"/>
              </a:ext>
            </a:extLst>
          </p:cNvPr>
          <p:cNvSpPr/>
          <p:nvPr/>
        </p:nvSpPr>
        <p:spPr>
          <a:xfrm>
            <a:off x="311750" y="1147146"/>
            <a:ext cx="7003889" cy="2352760"/>
          </a:xfrm>
          <a:prstGeom prst="rect">
            <a:avLst/>
          </a:prstGeom>
        </p:spPr>
        <p:txBody>
          <a:bodyPr wrap="square">
            <a:spAutoFit/>
          </a:bodyPr>
          <a:lstStyle/>
          <a:p>
            <a:pPr marL="0" lvl="1" algn="just"/>
            <a:r>
              <a:rPr lang="en-US" sz="1632" dirty="0">
                <a:cs typeface="Segoe UI" panose="020B0502040204020203" pitchFamily="34" charset="0"/>
              </a:rPr>
              <a:t>As part of the Developer of SharePoint Framework Teams Tabs, you will need to explicitly deploy the Microsoft Teams app to a Team in Microsoft Team. Your tenant will also need to support Side loading of custom apps for the Microsoft Teams, so that you can deploy the app to a specific Team and use it</a:t>
            </a:r>
          </a:p>
          <a:p>
            <a:pPr marL="0" lvl="1"/>
            <a:endParaRPr lang="en-US" sz="1632" dirty="0">
              <a:cs typeface="Segoe UI" panose="020B0502040204020203" pitchFamily="34" charset="0"/>
            </a:endParaRPr>
          </a:p>
          <a:p>
            <a:pPr marL="331538" lvl="1" indent="-349724">
              <a:buFont typeface="+mj-lt"/>
              <a:buAutoNum type="arabicPeriod"/>
            </a:pPr>
            <a:r>
              <a:rPr lang="en-US" sz="1632" dirty="0">
                <a:cs typeface="Segoe UI" panose="020B0502040204020203" pitchFamily="34" charset="0"/>
              </a:rPr>
              <a:t>Go to </a:t>
            </a:r>
            <a:r>
              <a:rPr lang="en-US" sz="1632" dirty="0">
                <a:cs typeface="Segoe UI" panose="020B0502040204020203" pitchFamily="34" charset="0"/>
                <a:hlinkClick r:id="rId2"/>
              </a:rPr>
              <a:t>https://admin.teams.microsoft.com/</a:t>
            </a:r>
            <a:endParaRPr lang="en-US" sz="1632" dirty="0">
              <a:cs typeface="Segoe UI" panose="020B0502040204020203" pitchFamily="34" charset="0"/>
            </a:endParaRPr>
          </a:p>
          <a:p>
            <a:pPr marL="331538" lvl="1" indent="-349724">
              <a:buFont typeface="+mj-lt"/>
              <a:buAutoNum type="arabicPeriod"/>
            </a:pPr>
            <a:r>
              <a:rPr lang="en-US" sz="1632" dirty="0">
                <a:cs typeface="Segoe UI" panose="020B0502040204020203" pitchFamily="34" charset="0"/>
              </a:rPr>
              <a:t>Teams apps</a:t>
            </a:r>
          </a:p>
          <a:p>
            <a:pPr marL="331538" lvl="1" indent="-349724">
              <a:buFont typeface="+mj-lt"/>
              <a:buAutoNum type="arabicPeriod"/>
            </a:pPr>
            <a:r>
              <a:rPr lang="en-US" sz="1632" dirty="0">
                <a:cs typeface="Segoe UI" panose="020B0502040204020203" pitchFamily="34" charset="0"/>
              </a:rPr>
              <a:t>Setup policy</a:t>
            </a:r>
          </a:p>
          <a:p>
            <a:pPr marL="331538" lvl="1" indent="-349724">
              <a:buFont typeface="+mj-lt"/>
              <a:buAutoNum type="arabicPeriod"/>
            </a:pPr>
            <a:r>
              <a:rPr lang="en-US" sz="1632" dirty="0">
                <a:cs typeface="Segoe UI" panose="020B0502040204020203" pitchFamily="34" charset="0"/>
              </a:rPr>
              <a:t>Add or edit exiting global (org-wide default)</a:t>
            </a:r>
          </a:p>
        </p:txBody>
      </p:sp>
      <p:pic>
        <p:nvPicPr>
          <p:cNvPr id="5" name="Picture 4">
            <a:extLst>
              <a:ext uri="{FF2B5EF4-FFF2-40B4-BE49-F238E27FC236}">
                <a16:creationId xmlns:a16="http://schemas.microsoft.com/office/drawing/2014/main" id="{028256C2-E84F-4442-8165-EDFCA52BBE50}"/>
              </a:ext>
            </a:extLst>
          </p:cNvPr>
          <p:cNvPicPr>
            <a:picLocks noChangeAspect="1"/>
          </p:cNvPicPr>
          <p:nvPr/>
        </p:nvPicPr>
        <p:blipFill>
          <a:blip r:embed="rId3"/>
          <a:stretch>
            <a:fillRect/>
          </a:stretch>
        </p:blipFill>
        <p:spPr>
          <a:xfrm>
            <a:off x="5287617" y="3129161"/>
            <a:ext cx="6059832" cy="2396925"/>
          </a:xfrm>
          <a:prstGeom prst="rect">
            <a:avLst/>
          </a:prstGeom>
        </p:spPr>
      </p:pic>
    </p:spTree>
    <p:extLst>
      <p:ext uri="{BB962C8B-B14F-4D97-AF65-F5344CB8AC3E}">
        <p14:creationId xmlns:p14="http://schemas.microsoft.com/office/powerpoint/2010/main" val="3394240982"/>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284</TotalTime>
  <Words>1492</Words>
  <Application>Microsoft Office PowerPoint</Application>
  <PresentationFormat>Custom</PresentationFormat>
  <Paragraphs>168</Paragraphs>
  <Slides>18</Slides>
  <Notes>9</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18</vt:i4>
      </vt:variant>
    </vt:vector>
  </HeadingPairs>
  <TitlesOfParts>
    <vt:vector size="34" baseType="lpstr">
      <vt:lpstr>Arial</vt:lpstr>
      <vt:lpstr>Arial Black</vt:lpstr>
      <vt:lpstr>Calibri</vt:lpstr>
      <vt:lpstr>Calibri Light</vt:lpstr>
      <vt:lpstr>Proxima Nova Semibold</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M13</vt:lpstr>
      <vt:lpstr>Agenda</vt:lpstr>
      <vt:lpstr>Introduction</vt:lpstr>
      <vt:lpstr>Microsoft Teams</vt:lpstr>
      <vt:lpstr>Current State of SharePoint and Teams</vt:lpstr>
      <vt:lpstr>Our Expectations</vt:lpstr>
      <vt:lpstr>Single platform for hosted experiences</vt:lpstr>
      <vt:lpstr>Surfacing SPFx in Teams</vt:lpstr>
      <vt:lpstr>Instructions for enabling side loading</vt:lpstr>
      <vt:lpstr>Bring SPFx Solutions into Teams Tab</vt:lpstr>
      <vt:lpstr>SPFx Targeting Teams Tabs</vt:lpstr>
      <vt:lpstr>Bring SPFx Solutions into Teams Tab</vt:lpstr>
      <vt:lpstr>Bring SPFx Solutions into Teams Tab</vt:lpstr>
      <vt:lpstr>Authentication</vt:lpstr>
      <vt:lpstr>PowerPoint Presentation</vt:lpstr>
      <vt:lpstr>PowerPoint Presentation</vt:lpstr>
      <vt:lpstr>Demo</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22</cp:revision>
  <dcterms:created xsi:type="dcterms:W3CDTF">2020-08-21T23:29:13Z</dcterms:created>
  <dcterms:modified xsi:type="dcterms:W3CDTF">2021-01-12T06:59:07Z</dcterms:modified>
</cp:coreProperties>
</file>